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s>

</file>

<file path=ppt/media/image1.png>
</file>

<file path=ppt/media/image1.tif>
</file>

<file path=ppt/media/image10.png>
</file>

<file path=ppt/media/image11.png>
</file>

<file path=ppt/media/image2.png>
</file>

<file path=ppt/media/image2.tif>
</file>

<file path=ppt/media/image3.png>
</file>

<file path=ppt/media/image3.tif>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是个 UX 方法</a:t>
            </a:r>
          </a:p>
          <a:p>
            <a:pPr/>
            <a:r>
              <a:t>随机</a:t>
            </a:r>
          </a:p>
          <a:p>
            <a:pPr/>
            <a:r>
              <a:t>变体</a:t>
            </a:r>
          </a:p>
          <a:p>
            <a:pPr/>
            <a:r>
              <a:t>同一时间</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r>
              <a:t>与其他实验不同，个性化可以永远运行并且没有变体。它们是向满足定位条件的任何人提供的一组更改。</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Shape 213"/>
          <p:cNvSpPr/>
          <p:nvPr>
            <p:ph type="sldImg"/>
          </p:nvPr>
        </p:nvSpPr>
        <p:spPr>
          <a:prstGeom prst="rect">
            <a:avLst/>
          </a:prstGeom>
        </p:spPr>
        <p:txBody>
          <a:bodyPr/>
          <a:lstStyle/>
          <a:p>
            <a:pPr/>
          </a:p>
        </p:txBody>
      </p:sp>
      <p:sp>
        <p:nvSpPr>
          <p:cNvPr id="214" name="Shape 214"/>
          <p:cNvSpPr/>
          <p:nvPr>
            <p:ph type="body" sz="quarter" idx="1"/>
          </p:nvPr>
        </p:nvSpPr>
        <p:spPr>
          <a:prstGeom prst="rect">
            <a:avLst/>
          </a:prstGeom>
        </p:spPr>
        <p:txBody>
          <a:bodyPr/>
          <a:lstStyle/>
          <a:p>
            <a:pPr/>
            <a:r>
              <a:t>研究：定量的网站分析工具;  为后续步骤进行可操作的观察。</a:t>
            </a:r>
          </a:p>
          <a:p>
            <a:pPr/>
            <a:r>
              <a:t>提出假设：分析和理解这些数据，绘制网站和用户画像以制定有数据支持的假设。</a:t>
            </a:r>
          </a:p>
          <a:p>
            <a:pPr/>
            <a:r>
              <a:t>变体:  不填表格的人够多？您的表单是否有太多字段？它会要求提供个人信息吗？也许您可以通过省略要求提供个人信息的字段来尝试使用较短形式的变体或其他变体</a:t>
            </a:r>
          </a:p>
          <a:p>
            <a:pPr/>
            <a:r>
              <a:t>测试：开始测试并等待规定的时间以获得具有统计意义的结果。计算测试时间工具 https://vwo.com/tools/ab-test-duration-calculator/</a:t>
            </a:r>
          </a:p>
          <a:p>
            <a:pPr/>
            <a:r>
              <a:t>分析并部署改变：</a:t>
            </a:r>
          </a:p>
          <a:p>
            <a:pPr/>
          </a:p>
          <a:p>
            <a:pPr/>
            <a:r>
              <a:t>A/B 测试在概念上似乎是一个简单的实验过程。然而，事实并非如此。这是一个复杂的过程，需要耐心、坚持和精确。运行 A/B 测试涉及五个主要阶段和多个阶段。您的研究、计划和假设发展越彻底，您创建的测试就越好，获胜的可能性就越大。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Shape 219"/>
          <p:cNvSpPr/>
          <p:nvPr>
            <p:ph type="sldImg"/>
          </p:nvPr>
        </p:nvSpPr>
        <p:spPr>
          <a:prstGeom prst="rect">
            <a:avLst/>
          </a:prstGeom>
        </p:spPr>
        <p:txBody>
          <a:bodyPr/>
          <a:lstStyle/>
          <a:p>
            <a:pPr/>
          </a:p>
        </p:txBody>
      </p:sp>
      <p:sp>
        <p:nvSpPr>
          <p:cNvPr id="220" name="Shape 220"/>
          <p:cNvSpPr/>
          <p:nvPr>
            <p:ph type="body" sz="quarter" idx="1"/>
          </p:nvPr>
        </p:nvSpPr>
        <p:spPr>
          <a:prstGeom prst="rect">
            <a:avLst/>
          </a:prstGeom>
        </p:spPr>
        <p:txBody>
          <a:bodyPr/>
          <a:lstStyle/>
          <a:p>
            <a:pPr/>
            <a:r>
              <a:t>optimize 与 GA 都是谷歌自家产品，关联性较强，使用简单，功能够用，免费</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marL="407458" indent="-407458">
              <a:buSzPct val="100000"/>
              <a:buAutoNum type="arabicPeriod" startAt="1"/>
            </a:pPr>
            <a:r>
              <a:t>找不到立即购买按钮</a:t>
            </a:r>
          </a:p>
          <a:p>
            <a:pPr marL="407458" indent="-407458">
              <a:buSzPct val="100000"/>
              <a:buAutoNum type="arabicPeriod" startAt="1"/>
            </a:pPr>
            <a:r>
              <a:t>获取流量成本太高了</a:t>
            </a:r>
          </a:p>
          <a:p>
            <a:pPr marL="407458" indent="-407458">
              <a:buSzPct val="100000"/>
              <a:buAutoNum type="arabicPeriod" startAt="1"/>
            </a:pPr>
            <a:r>
              <a:t>测试网站元素的多个变体，直到找到最佳版本。这不仅可以帮助您找到摩擦和访问者的痛点，还有助于改善网站访问者的整体体验，使他们在你的网站上花费更多时间，甚至转化为付费客户。</a:t>
            </a:r>
          </a:p>
          <a:p>
            <a:pPr marL="407458" indent="-407458">
              <a:buSzPct val="100000"/>
              <a:buAutoNum type="arabicPeriod" startAt="1"/>
            </a:pPr>
            <a:r>
              <a:t>微小的增量更改，减少风险；以最少的修改将资源定位为最大输出，从而提高投资回报率。常见例子：修改产品描述、加入新特性</a:t>
            </a:r>
          </a:p>
          <a:p>
            <a:pPr marL="407458" indent="-407458">
              <a:buSzPct val="100000"/>
              <a:buAutoNum type="arabicPeriod" startAt="1"/>
            </a:pPr>
            <a:r>
              <a:t>A/B 测试完全是数据驱动的，没有猜测、直觉或直觉的余地，可以更好地做决策。</a:t>
            </a:r>
          </a:p>
          <a:p>
            <a:pPr marL="407458" indent="-407458">
              <a:buSzPct val="100000"/>
              <a:buAutoNum type="arabicPeriod" startAt="1"/>
            </a:pPr>
            <a:r>
              <a:t>小步快进，不断优化网站（敏捷思维）</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副本</a:t>
            </a:r>
          </a:p>
          <a:p>
            <a:pPr/>
            <a:r>
              <a:t>设计和布局</a:t>
            </a:r>
          </a:p>
          <a:p>
            <a:pPr/>
            <a:r>
              <a:t>导航</a:t>
            </a:r>
          </a:p>
          <a:p>
            <a:pPr/>
            <a:r>
              <a:t>表单</a:t>
            </a:r>
          </a:p>
          <a:p>
            <a:pPr/>
            <a:r>
              <a:t>CTA</a:t>
            </a:r>
          </a:p>
          <a:p>
            <a:pPr/>
          </a:p>
          <a:p>
            <a:pPr/>
            <a:r>
              <a:t>值的一提的是，现在有很多 AI 自动化生成（颜色、风格、文本、话语情感等）不同的变体供实验</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A/B 测试是一个总称，它定义了控制与变化实验过程的基本概念。理想情况下，有多种类型的测试方法 - A/B 测试（或拆分测试）、拆分 URL 测试、多变量测试、多页面测试和个性化测试。</a:t>
            </a:r>
          </a:p>
          <a:p>
            <a:pPr/>
          </a:p>
          <a:p>
            <a:pPr/>
            <a:r>
              <a:t>A/B 测试使您可以测试简单的页面元素，而另一方面，多变量测试可以让您使用排列和组合的概念同时测试各种元素。同时，Split URL 测试允许您测试现有页面的全新设计，而多页测试使您能够同时在多个页面上实施单个更改，从而节省时间、金钱和精力。</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变体 A 是原始版本。</a:t>
            </a:r>
          </a:p>
          <a:p>
            <a:pPr/>
            <a:r>
              <a:t>变体 B 到 n 每个都包含一个或多个从原始元素修改而来的元素（例如，不同颜色的号召性用语按钮）</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两个标题（原始“H1”和变体“H2”）和三个英雄图像（原始“A”和变体“B”和“C”），产生 6 种组合；</a:t>
            </a:r>
          </a:p>
          <a:p>
            <a:pPr/>
          </a:p>
          <a:p>
            <a:pPr/>
            <a:r>
              <a:t>强调组合，分析多元素之间的最佳匹配；</a:t>
            </a:r>
          </a:p>
          <a:p>
            <a:pPr/>
            <a:r>
              <a:t>减少多个 A/B 测试的需求，提高效率；</a:t>
            </a:r>
          </a:p>
          <a:p>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marL="407458" indent="-407458">
              <a:buSzPct val="100000"/>
              <a:buAutoNum type="arabicPeriod" startAt="1"/>
            </a:pPr>
            <a:r>
              <a:t>非常适合在使用现有页面设计进行比较分析的同时尝试全新的设计。</a:t>
            </a:r>
          </a:p>
          <a:p>
            <a:pPr marL="407458" indent="-407458">
              <a:buSzPct val="100000"/>
              <a:buAutoNum type="arabicPeriod" startAt="1"/>
            </a:pPr>
            <a:r>
              <a:t>推荐用于运行非 UI 更改的测试，例如切换到不同的数据库、优化页面的加载时间等。</a:t>
            </a:r>
          </a:p>
          <a:p>
            <a:pPr marL="407458" indent="-407458">
              <a:buSzPct val="100000"/>
              <a:buAutoNum type="arabicPeriod" startAt="1"/>
            </a:pPr>
            <a:r>
              <a:t>更改网页工作流程。工作流会极大地影响业务转换，有助于在实施更改之前测试新路径并确定是否遗漏了任何症结点。</a:t>
            </a:r>
          </a:p>
          <a:p>
            <a:pPr marL="407458" indent="-407458">
              <a:buSzPct val="100000"/>
              <a:buAutoNum type="arabicPeriod" startAt="1"/>
            </a:pPr>
            <a:r>
              <a:t>一种更好且备受推荐的动态内容测试方法。</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marL="407458" indent="-407458">
              <a:buSzPct val="100000"/>
              <a:buAutoNum type="arabicPeriod" startAt="1"/>
            </a:pPr>
            <a:r>
              <a:t>它使您能够为目标受众创造一致的体验。</a:t>
            </a:r>
          </a:p>
          <a:p>
            <a:pPr marL="407458" indent="-407458">
              <a:buSzPct val="100000"/>
              <a:buAutoNum type="arabicPeriod" startAt="1"/>
            </a:pPr>
            <a:r>
              <a:t>它可以帮助您的目标受众看到一组一致的页面，无论是控件还是其中的一个变体。</a:t>
            </a:r>
          </a:p>
          <a:p>
            <a:pPr marL="407458" indent="-407458">
              <a:buSzPct val="100000"/>
              <a:buAutoNum type="arabicPeriod" startAt="1"/>
            </a:pPr>
            <a:r>
              <a:t>它使您能够在多个页面上实施相同的更改，以确保您的网站访问者在浏览您的网站时不会分心并在不同的变体和设计之间反弹。</a:t>
            </a:r>
          </a:p>
          <a:p>
            <a:pPr marL="407458" indent="-407458">
              <a:buSzPct val="100000"/>
              <a:buAutoNum type="arabicPeriod" startAt="1"/>
            </a:pPr>
            <a:r>
              <a:t>强调页面间的交互和影响</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Shape 202"/>
          <p:cNvSpPr/>
          <p:nvPr>
            <p:ph type="sldImg"/>
          </p:nvPr>
        </p:nvSpPr>
        <p:spPr>
          <a:prstGeom prst="rect">
            <a:avLst/>
          </a:prstGeom>
        </p:spPr>
        <p:txBody>
          <a:bodyPr/>
          <a:lstStyle/>
          <a:p>
            <a:pPr/>
          </a:p>
        </p:txBody>
      </p:sp>
      <p:sp>
        <p:nvSpPr>
          <p:cNvPr id="203" name="Shape 203"/>
          <p:cNvSpPr/>
          <p:nvPr>
            <p:ph type="body" sz="quarter" idx="1"/>
          </p:nvPr>
        </p:nvSpPr>
        <p:spPr>
          <a:prstGeom prst="rect">
            <a:avLst/>
          </a:prstGeom>
        </p:spPr>
        <p:txBody>
          <a:bodyPr/>
          <a:lstStyle/>
          <a:p>
            <a:pPr/>
            <a:r>
              <a:t>快速添加横幅消息</a:t>
            </a:r>
            <a:br/>
            <a:r>
              <a:t>我更愿意叫它为临时测试</a:t>
            </a:r>
          </a:p>
          <a:p>
            <a:pPr/>
            <a:r>
              <a:t>例如，如果你的餐厅关闭厅食并转向外卖和外送，你可以通知客户。</a:t>
            </a:r>
          </a:p>
          <a:p>
            <a:pPr/>
            <a:r>
              <a:t>或者，有个活动，持续一段时间，这样使用 banner 测试，设置好实验时间，就不需要手动去下架活动通知了。</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标题">
    <p:bg>
      <p:bgPr>
        <a:solidFill>
          <a:srgbClr val="003462"/>
        </a:solidFill>
      </p:bgPr>
    </p:bg>
    <p:spTree>
      <p:nvGrpSpPr>
        <p:cNvPr id="1" name=""/>
        <p:cNvGrpSpPr/>
        <p:nvPr/>
      </p:nvGrpSpPr>
      <p:grpSpPr>
        <a:xfrm>
          <a:off x="0" y="0"/>
          <a:ext cx="0" cy="0"/>
          <a:chOff x="0" y="0"/>
          <a:chExt cx="0" cy="0"/>
        </a:xfrm>
      </p:grpSpPr>
      <p:sp>
        <p:nvSpPr>
          <p:cNvPr id="11" name="作者和日期"/>
          <p:cNvSpPr txBox="1"/>
          <p:nvPr>
            <p:ph type="body" sz="quarter" idx="21" hasCustomPrompt="1"/>
          </p:nvPr>
        </p:nvSpPr>
        <p:spPr>
          <a:xfrm>
            <a:off x="1201340" y="11847162"/>
            <a:ext cx="21971003" cy="636979"/>
          </a:xfrm>
          <a:prstGeom prst="rect">
            <a:avLst/>
          </a:prstGeom>
        </p:spPr>
        <p:txBody>
          <a:bodyPr lIns="45719" tIns="45719" rIns="45719" bIns="45719"/>
          <a:lstStyle>
            <a:lvl1pPr marL="0" indent="0" defTabSz="701675">
              <a:lnSpc>
                <a:spcPct val="100000"/>
              </a:lnSpc>
              <a:spcBef>
                <a:spcPts val="0"/>
              </a:spcBef>
              <a:buSzTx/>
              <a:buNone/>
              <a:defRPr b="1" sz="3060">
                <a:solidFill>
                  <a:srgbClr val="FFFFFF"/>
                </a:solidFill>
              </a:defRPr>
            </a:lvl1pPr>
          </a:lstStyle>
          <a:p>
            <a:pPr/>
            <a:r>
              <a:t>作者和日期</a:t>
            </a:r>
          </a:p>
        </p:txBody>
      </p:sp>
      <p:sp>
        <p:nvSpPr>
          <p:cNvPr id="12" name="演示文稿标题"/>
          <p:cNvSpPr txBox="1"/>
          <p:nvPr>
            <p:ph type="title" hasCustomPrompt="1"/>
          </p:nvPr>
        </p:nvSpPr>
        <p:spPr>
          <a:xfrm>
            <a:off x="1206496" y="2574991"/>
            <a:ext cx="21971004" cy="4648201"/>
          </a:xfrm>
          <a:prstGeom prst="rect">
            <a:avLst/>
          </a:prstGeom>
        </p:spPr>
        <p:txBody>
          <a:bodyPr anchor="b"/>
          <a:lstStyle>
            <a:lvl1pPr>
              <a:defRPr spc="-232" sz="11600">
                <a:solidFill>
                  <a:srgbClr val="FFFFFF"/>
                </a:solidFill>
              </a:defRPr>
            </a:lvl1pPr>
          </a:lstStyle>
          <a:p>
            <a:pPr/>
            <a:r>
              <a:t>演示文稿标题</a:t>
            </a:r>
          </a:p>
        </p:txBody>
      </p:sp>
      <p:sp>
        <p:nvSpPr>
          <p:cNvPr id="13" name="正文级别 1…"/>
          <p:cNvSpPr txBox="1"/>
          <p:nvPr>
            <p:ph type="body" sz="quarter" idx="1" hasCustomPrompt="1"/>
          </p:nvPr>
        </p:nvSpPr>
        <p:spPr>
          <a:xfrm>
            <a:off x="1201342" y="7210490"/>
            <a:ext cx="21971001" cy="1905001"/>
          </a:xfrm>
          <a:prstGeom prst="rect">
            <a:avLst/>
          </a:prstGeom>
        </p:spPr>
        <p:txBody>
          <a:bodyPr/>
          <a:lstStyle>
            <a:lvl1pPr marL="0" indent="0" defTabSz="825500">
              <a:lnSpc>
                <a:spcPct val="100000"/>
              </a:lnSpc>
              <a:spcBef>
                <a:spcPts val="0"/>
              </a:spcBef>
              <a:buSzTx/>
              <a:buNone/>
              <a:defRPr b="1" sz="5500">
                <a:solidFill>
                  <a:schemeClr val="accent1"/>
                </a:solidFill>
              </a:defRPr>
            </a:lvl1pPr>
            <a:lvl2pPr marL="0" indent="457200" defTabSz="825500">
              <a:lnSpc>
                <a:spcPct val="100000"/>
              </a:lnSpc>
              <a:spcBef>
                <a:spcPts val="0"/>
              </a:spcBef>
              <a:buSzTx/>
              <a:buNone/>
              <a:defRPr b="1" sz="5500">
                <a:solidFill>
                  <a:schemeClr val="accent1"/>
                </a:solidFill>
              </a:defRPr>
            </a:lvl2pPr>
            <a:lvl3pPr marL="0" indent="914400" defTabSz="825500">
              <a:lnSpc>
                <a:spcPct val="100000"/>
              </a:lnSpc>
              <a:spcBef>
                <a:spcPts val="0"/>
              </a:spcBef>
              <a:buSzTx/>
              <a:buNone/>
              <a:defRPr b="1" sz="5500">
                <a:solidFill>
                  <a:schemeClr val="accent1"/>
                </a:solidFill>
              </a:defRPr>
            </a:lvl3pPr>
            <a:lvl4pPr marL="0" indent="1371600" defTabSz="825500">
              <a:lnSpc>
                <a:spcPct val="100000"/>
              </a:lnSpc>
              <a:spcBef>
                <a:spcPts val="0"/>
              </a:spcBef>
              <a:buSzTx/>
              <a:buNone/>
              <a:defRPr b="1" sz="5500">
                <a:solidFill>
                  <a:schemeClr val="accent1"/>
                </a:solidFill>
              </a:defRPr>
            </a:lvl4pPr>
            <a:lvl5pPr marL="0" indent="1828800" defTabSz="825500">
              <a:lnSpc>
                <a:spcPct val="100000"/>
              </a:lnSpc>
              <a:spcBef>
                <a:spcPts val="0"/>
              </a:spcBef>
              <a:buSzTx/>
              <a:buNone/>
              <a:defRPr b="1" sz="5500">
                <a:solidFill>
                  <a:schemeClr val="accent1"/>
                </a:solidFill>
              </a:defRPr>
            </a:lvl5pPr>
          </a:lstStyle>
          <a:p>
            <a:pPr/>
            <a:r>
              <a:t>演示文稿副标题</a:t>
            </a:r>
          </a:p>
          <a:p>
            <a:pPr lvl="1"/>
            <a:r>
              <a:t/>
            </a:r>
          </a:p>
          <a:p>
            <a:pPr lvl="2"/>
            <a:r>
              <a:t/>
            </a:r>
          </a:p>
          <a:p>
            <a:pPr lvl="3"/>
            <a:r>
              <a:t/>
            </a:r>
          </a:p>
          <a:p>
            <a:pPr lvl="4"/>
            <a:r>
              <a:t/>
            </a:r>
          </a:p>
        </p:txBody>
      </p:sp>
      <p:sp>
        <p:nvSpPr>
          <p:cNvPr id="14"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说明">
    <p:spTree>
      <p:nvGrpSpPr>
        <p:cNvPr id="1" name=""/>
        <p:cNvGrpSpPr/>
        <p:nvPr/>
      </p:nvGrpSpPr>
      <p:grpSpPr>
        <a:xfrm>
          <a:off x="0" y="0"/>
          <a:ext cx="0" cy="0"/>
          <a:chOff x="0" y="0"/>
          <a:chExt cx="0" cy="0"/>
        </a:xfrm>
      </p:grpSpPr>
      <p:sp>
        <p:nvSpPr>
          <p:cNvPr id="98" name="正文级别 1…"/>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solidFill>
                  <a:schemeClr val="accent1">
                    <a:hueOff val="114395"/>
                    <a:lumOff val="-24975"/>
                  </a:schemeClr>
                </a:solidFill>
                <a:latin typeface="Helvetica Neue Medium"/>
                <a:ea typeface="Helvetica Neue Medium"/>
                <a:cs typeface="Helvetica Neue Medium"/>
                <a:sym typeface="Helvetica Neue Medium"/>
              </a:defRPr>
            </a:lvl5pPr>
          </a:lstStyle>
          <a:p>
            <a:pPr/>
            <a:r>
              <a:t>说明</a:t>
            </a:r>
          </a:p>
          <a:p>
            <a:pPr lvl="1"/>
            <a:r>
              <a:t/>
            </a:r>
          </a:p>
          <a:p>
            <a:pPr lvl="2"/>
            <a:r>
              <a:t/>
            </a:r>
          </a:p>
          <a:p>
            <a:pPr lvl="3"/>
            <a:r>
              <a:t/>
            </a:r>
          </a:p>
          <a:p>
            <a:pPr lvl="4"/>
            <a:r>
              <a:t/>
            </a:r>
          </a:p>
        </p:txBody>
      </p:sp>
      <p:sp>
        <p:nvSpPr>
          <p:cNvPr id="99"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显著事实">
    <p:spTree>
      <p:nvGrpSpPr>
        <p:cNvPr id="1" name=""/>
        <p:cNvGrpSpPr/>
        <p:nvPr/>
      </p:nvGrpSpPr>
      <p:grpSpPr>
        <a:xfrm>
          <a:off x="0" y="0"/>
          <a:ext cx="0" cy="0"/>
          <a:chOff x="0" y="0"/>
          <a:chExt cx="0" cy="0"/>
        </a:xfrm>
      </p:grpSpPr>
      <p:sp>
        <p:nvSpPr>
          <p:cNvPr id="106" name="正文级别 1…"/>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solidFill>
                  <a:schemeClr val="accent1">
                    <a:hueOff val="114395"/>
                    <a:lumOff val="-24975"/>
                  </a:schemeClr>
                </a:solidFill>
              </a:defRPr>
            </a:lvl1pPr>
            <a:lvl2pPr marL="0" indent="457200" algn="ctr">
              <a:lnSpc>
                <a:spcPct val="80000"/>
              </a:lnSpc>
              <a:spcBef>
                <a:spcPts val="0"/>
              </a:spcBef>
              <a:buSzTx/>
              <a:buNone/>
              <a:defRPr b="1" spc="-250" sz="25000">
                <a:solidFill>
                  <a:schemeClr val="accent1">
                    <a:hueOff val="114395"/>
                    <a:lumOff val="-24975"/>
                  </a:schemeClr>
                </a:solidFill>
              </a:defRPr>
            </a:lvl2pPr>
            <a:lvl3pPr marL="0" indent="914400" algn="ctr">
              <a:lnSpc>
                <a:spcPct val="80000"/>
              </a:lnSpc>
              <a:spcBef>
                <a:spcPts val="0"/>
              </a:spcBef>
              <a:buSzTx/>
              <a:buNone/>
              <a:defRPr b="1" spc="-250" sz="25000">
                <a:solidFill>
                  <a:schemeClr val="accent1">
                    <a:hueOff val="114395"/>
                    <a:lumOff val="-24975"/>
                  </a:schemeClr>
                </a:solidFill>
              </a:defRPr>
            </a:lvl3pPr>
            <a:lvl4pPr marL="0" indent="1371600" algn="ctr">
              <a:lnSpc>
                <a:spcPct val="80000"/>
              </a:lnSpc>
              <a:spcBef>
                <a:spcPts val="0"/>
              </a:spcBef>
              <a:buSzTx/>
              <a:buNone/>
              <a:defRPr b="1" spc="-250" sz="25000">
                <a:solidFill>
                  <a:schemeClr val="accent1">
                    <a:hueOff val="114395"/>
                    <a:lumOff val="-24975"/>
                  </a:schemeClr>
                </a:solidFill>
              </a:defRPr>
            </a:lvl4pPr>
            <a:lvl5pPr marL="0" indent="1828800" algn="ctr">
              <a:lnSpc>
                <a:spcPct val="80000"/>
              </a:lnSpc>
              <a:spcBef>
                <a:spcPts val="0"/>
              </a:spcBef>
              <a:buSzTx/>
              <a:buNone/>
              <a:defRPr b="1" spc="-250" sz="25000">
                <a:solidFill>
                  <a:schemeClr val="accent1">
                    <a:hueOff val="114395"/>
                    <a:lumOff val="-24975"/>
                  </a:schemeClr>
                </a:solidFill>
              </a:defRPr>
            </a:lvl5pPr>
          </a:lstStyle>
          <a:p>
            <a:pPr/>
            <a:r>
              <a:t>100%</a:t>
            </a:r>
          </a:p>
          <a:p>
            <a:pPr lvl="1"/>
            <a:r>
              <a:t/>
            </a:r>
          </a:p>
          <a:p>
            <a:pPr lvl="2"/>
            <a:r>
              <a:t/>
            </a:r>
          </a:p>
          <a:p>
            <a:pPr lvl="3"/>
            <a:r>
              <a:t/>
            </a:r>
          </a:p>
          <a:p>
            <a:pPr lvl="4"/>
            <a:r>
              <a:t/>
            </a:r>
          </a:p>
        </p:txBody>
      </p:sp>
      <p:sp>
        <p:nvSpPr>
          <p:cNvPr id="107" name="事实信息"/>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726440">
              <a:lnSpc>
                <a:spcPct val="100000"/>
              </a:lnSpc>
              <a:spcBef>
                <a:spcPts val="0"/>
              </a:spcBef>
              <a:buSzTx/>
              <a:buNone/>
              <a:defRPr b="1" sz="4840"/>
            </a:lvl1pPr>
          </a:lstStyle>
          <a:p>
            <a:pPr/>
            <a:r>
              <a:t>事实信息</a:t>
            </a:r>
          </a:p>
        </p:txBody>
      </p:sp>
      <p:sp>
        <p:nvSpPr>
          <p:cNvPr id="10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引文">
    <p:spTree>
      <p:nvGrpSpPr>
        <p:cNvPr id="1" name=""/>
        <p:cNvGrpSpPr/>
        <p:nvPr/>
      </p:nvGrpSpPr>
      <p:grpSpPr>
        <a:xfrm>
          <a:off x="0" y="0"/>
          <a:ext cx="0" cy="0"/>
          <a:chOff x="0" y="0"/>
          <a:chExt cx="0" cy="0"/>
        </a:xfrm>
      </p:grpSpPr>
      <p:sp>
        <p:nvSpPr>
          <p:cNvPr id="115" name="属性"/>
          <p:cNvSpPr txBox="1"/>
          <p:nvPr>
            <p:ph type="body" sz="quarter" idx="21" hasCustomPrompt="1"/>
          </p:nvPr>
        </p:nvSpPr>
        <p:spPr>
          <a:xfrm>
            <a:off x="2480825" y="10675453"/>
            <a:ext cx="20149252" cy="636979"/>
          </a:xfrm>
          <a:prstGeom prst="rect">
            <a:avLst/>
          </a:prstGeom>
        </p:spPr>
        <p:txBody>
          <a:bodyPr lIns="45719" tIns="45719" rIns="45719" bIns="45719"/>
          <a:lstStyle>
            <a:lvl1pPr marL="0" indent="0" defTabSz="701675">
              <a:lnSpc>
                <a:spcPct val="100000"/>
              </a:lnSpc>
              <a:spcBef>
                <a:spcPts val="0"/>
              </a:spcBef>
              <a:buSzTx/>
              <a:buNone/>
              <a:defRPr b="1" sz="3060"/>
            </a:lvl1pPr>
          </a:lstStyle>
          <a:p>
            <a:pPr/>
            <a:r>
              <a:t>属性</a:t>
            </a:r>
          </a:p>
        </p:txBody>
      </p:sp>
      <p:sp>
        <p:nvSpPr>
          <p:cNvPr id="116" name="正文级别 1…"/>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1pPr>
            <a:lvl2pPr marL="638923" indent="-127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2pPr>
            <a:lvl3pPr marL="638923" indent="4445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3pPr>
            <a:lvl4pPr marL="638923" indent="9017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4pPr>
            <a:lvl5pPr marL="638923" indent="1358900">
              <a:spcBef>
                <a:spcPts val="0"/>
              </a:spcBef>
              <a:buSzTx/>
              <a:buNone/>
              <a:defRPr spc="-170" sz="8500">
                <a:solidFill>
                  <a:schemeClr val="accent1">
                    <a:hueOff val="114395"/>
                    <a:lumOff val="-24975"/>
                  </a:schemeClr>
                </a:solidFill>
                <a:latin typeface="Helvetica Neue Medium"/>
                <a:ea typeface="Helvetica Neue Medium"/>
                <a:cs typeface="Helvetica Neue Medium"/>
                <a:sym typeface="Helvetica Neue Medium"/>
              </a:defRPr>
            </a:lvl5pPr>
          </a:lstStyle>
          <a:p>
            <a:pPr/>
            <a:r>
              <a:t>“著名引文”</a:t>
            </a:r>
          </a:p>
          <a:p>
            <a:pPr lvl="1"/>
            <a:r>
              <a:t/>
            </a:r>
          </a:p>
          <a:p>
            <a:pPr lvl="2"/>
            <a:r>
              <a:t/>
            </a:r>
          </a:p>
          <a:p>
            <a:pPr lvl="3"/>
            <a:r>
              <a:t/>
            </a:r>
          </a:p>
          <a:p>
            <a:pPr lvl="4"/>
            <a:r>
              <a:t/>
            </a:r>
          </a:p>
        </p:txBody>
      </p:sp>
      <p:sp>
        <p:nvSpPr>
          <p:cNvPr id="11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 3 联">
    <p:spTree>
      <p:nvGrpSpPr>
        <p:cNvPr id="1" name=""/>
        <p:cNvGrpSpPr/>
        <p:nvPr/>
      </p:nvGrpSpPr>
      <p:grpSpPr>
        <a:xfrm>
          <a:off x="0" y="0"/>
          <a:ext cx="0" cy="0"/>
          <a:chOff x="0" y="0"/>
          <a:chExt cx="0" cy="0"/>
        </a:xfrm>
      </p:grpSpPr>
      <p:sp>
        <p:nvSpPr>
          <p:cNvPr id="124" name="617931575_1991x1322.jpg"/>
          <p:cNvSpPr/>
          <p:nvPr>
            <p:ph type="pic" sz="quarter" idx="21"/>
          </p:nvPr>
        </p:nvSpPr>
        <p:spPr>
          <a:xfrm>
            <a:off x="15436504" y="1270000"/>
            <a:ext cx="8167167" cy="5422900"/>
          </a:xfrm>
          <a:prstGeom prst="rect">
            <a:avLst/>
          </a:prstGeom>
        </p:spPr>
        <p:txBody>
          <a:bodyPr lIns="91439" tIns="45719" rIns="91439" bIns="45719">
            <a:noAutofit/>
          </a:bodyPr>
          <a:lstStyle/>
          <a:p>
            <a:pPr/>
          </a:p>
        </p:txBody>
      </p:sp>
      <p:sp>
        <p:nvSpPr>
          <p:cNvPr id="125" name="740627569_2880x1920.jpg"/>
          <p:cNvSpPr/>
          <p:nvPr>
            <p:ph type="pic" sz="quarter" idx="22"/>
          </p:nvPr>
        </p:nvSpPr>
        <p:spPr>
          <a:xfrm>
            <a:off x="15461772" y="7085972"/>
            <a:ext cx="8148414" cy="5432276"/>
          </a:xfrm>
          <a:prstGeom prst="rect">
            <a:avLst/>
          </a:prstGeom>
        </p:spPr>
        <p:txBody>
          <a:bodyPr lIns="91439" tIns="45719" rIns="91439" bIns="45719">
            <a:noAutofit/>
          </a:bodyPr>
          <a:lstStyle/>
          <a:p>
            <a:pPr/>
          </a:p>
        </p:txBody>
      </p:sp>
      <p:sp>
        <p:nvSpPr>
          <p:cNvPr id="126" name="996267730_2880x1920.jpg"/>
          <p:cNvSpPr/>
          <p:nvPr>
            <p:ph type="pic" idx="23"/>
          </p:nvPr>
        </p:nvSpPr>
        <p:spPr>
          <a:xfrm>
            <a:off x="-124635" y="1270000"/>
            <a:ext cx="16859219" cy="11239479"/>
          </a:xfrm>
          <a:prstGeom prst="rect">
            <a:avLst/>
          </a:prstGeom>
        </p:spPr>
        <p:txBody>
          <a:bodyPr lIns="91439" tIns="45719" rIns="91439" bIns="45719">
            <a:noAutofit/>
          </a:bodyPr>
          <a:lstStyle/>
          <a:p>
            <a:pPr/>
          </a:p>
        </p:txBody>
      </p:sp>
      <p:sp>
        <p:nvSpPr>
          <p:cNvPr id="12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p:spTree>
      <p:nvGrpSpPr>
        <p:cNvPr id="1" name=""/>
        <p:cNvGrpSpPr/>
        <p:nvPr/>
      </p:nvGrpSpPr>
      <p:grpSpPr>
        <a:xfrm>
          <a:off x="0" y="0"/>
          <a:ext cx="0" cy="0"/>
          <a:chOff x="0" y="0"/>
          <a:chExt cx="0" cy="0"/>
        </a:xfrm>
      </p:grpSpPr>
      <p:sp>
        <p:nvSpPr>
          <p:cNvPr id="134" name="996267730_2880x1920.jp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135"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p:spTree>
      <p:nvGrpSpPr>
        <p:cNvPr id="1" name=""/>
        <p:cNvGrpSpPr/>
        <p:nvPr/>
      </p:nvGrpSpPr>
      <p:grpSpPr>
        <a:xfrm>
          <a:off x="0" y="0"/>
          <a:ext cx="0" cy="0"/>
          <a:chOff x="0" y="0"/>
          <a:chExt cx="0" cy="0"/>
        </a:xfrm>
      </p:grpSpPr>
      <p:sp>
        <p:nvSpPr>
          <p:cNvPr id="142"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
    <p:spTree>
      <p:nvGrpSpPr>
        <p:cNvPr id="1" name=""/>
        <p:cNvGrpSpPr/>
        <p:nvPr/>
      </p:nvGrpSpPr>
      <p:grpSpPr>
        <a:xfrm>
          <a:off x="0" y="0"/>
          <a:ext cx="0" cy="0"/>
          <a:chOff x="0" y="0"/>
          <a:chExt cx="0" cy="0"/>
        </a:xfrm>
      </p:grpSpPr>
      <p:sp>
        <p:nvSpPr>
          <p:cNvPr id="21" name="740627569_2880x1920.jp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22" name="演示文稿标题"/>
          <p:cNvSpPr txBox="1"/>
          <p:nvPr>
            <p:ph type="title" hasCustomPrompt="1"/>
          </p:nvPr>
        </p:nvSpPr>
        <p:spPr>
          <a:xfrm>
            <a:off x="1206500" y="7124700"/>
            <a:ext cx="21971000" cy="4648200"/>
          </a:xfrm>
          <a:prstGeom prst="rect">
            <a:avLst/>
          </a:prstGeom>
        </p:spPr>
        <p:txBody>
          <a:bodyPr anchor="b"/>
          <a:lstStyle>
            <a:lvl1pPr>
              <a:defRPr spc="-232" sz="11600">
                <a:solidFill>
                  <a:srgbClr val="FFFFFF"/>
                </a:solidFill>
              </a:defRPr>
            </a:lvl1pPr>
          </a:lstStyle>
          <a:p>
            <a:pPr/>
            <a:r>
              <a:t>演示文稿标题</a:t>
            </a:r>
          </a:p>
        </p:txBody>
      </p:sp>
      <p:sp>
        <p:nvSpPr>
          <p:cNvPr id="23" name="作者和日期"/>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701675">
              <a:lnSpc>
                <a:spcPct val="100000"/>
              </a:lnSpc>
              <a:spcBef>
                <a:spcPts val="0"/>
              </a:spcBef>
              <a:buSzTx/>
              <a:buNone/>
              <a:defRPr b="1" sz="3060"/>
            </a:lvl1pPr>
          </a:lstStyle>
          <a:p>
            <a:pPr/>
            <a:r>
              <a:t>作者和日期</a:t>
            </a:r>
          </a:p>
        </p:txBody>
      </p:sp>
      <p:sp>
        <p:nvSpPr>
          <p:cNvPr id="24" name="正文级别 1…"/>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solidFill>
                  <a:srgbClr val="FFFFFF"/>
                </a:solidFill>
              </a:defRPr>
            </a:lvl1pPr>
            <a:lvl2pPr marL="0" indent="457200" defTabSz="825500">
              <a:lnSpc>
                <a:spcPct val="100000"/>
              </a:lnSpc>
              <a:spcBef>
                <a:spcPts val="0"/>
              </a:spcBef>
              <a:buSzTx/>
              <a:buNone/>
              <a:defRPr b="1" sz="5500">
                <a:solidFill>
                  <a:srgbClr val="FFFFFF"/>
                </a:solidFill>
              </a:defRPr>
            </a:lvl2pPr>
            <a:lvl3pPr marL="0" indent="914400" defTabSz="825500">
              <a:lnSpc>
                <a:spcPct val="100000"/>
              </a:lnSpc>
              <a:spcBef>
                <a:spcPts val="0"/>
              </a:spcBef>
              <a:buSzTx/>
              <a:buNone/>
              <a:defRPr b="1" sz="5500">
                <a:solidFill>
                  <a:srgbClr val="FFFFFF"/>
                </a:solidFill>
              </a:defRPr>
            </a:lvl3pPr>
            <a:lvl4pPr marL="0" indent="1371600" defTabSz="825500">
              <a:lnSpc>
                <a:spcPct val="100000"/>
              </a:lnSpc>
              <a:spcBef>
                <a:spcPts val="0"/>
              </a:spcBef>
              <a:buSzTx/>
              <a:buNone/>
              <a:defRPr b="1" sz="5500">
                <a:solidFill>
                  <a:srgbClr val="FFFFFF"/>
                </a:solidFill>
              </a:defRPr>
            </a:lvl4pPr>
            <a:lvl5pPr marL="0" indent="1828800" defTabSz="825500">
              <a:lnSpc>
                <a:spcPct val="100000"/>
              </a:lnSpc>
              <a:spcBef>
                <a:spcPts val="0"/>
              </a:spcBef>
              <a:buSzTx/>
              <a:buNone/>
              <a:defRPr b="1" sz="5500">
                <a:solidFill>
                  <a:srgbClr val="FFFFFF"/>
                </a:solidFill>
              </a:defRPr>
            </a:lvl5pPr>
          </a:lstStyle>
          <a:p>
            <a:pPr/>
            <a:r>
              <a:t>演示文稿副标题</a:t>
            </a:r>
          </a:p>
          <a:p>
            <a:pPr lvl="1"/>
            <a:r>
              <a:t/>
            </a:r>
          </a:p>
          <a:p>
            <a:pPr lvl="2"/>
            <a:r>
              <a:t/>
            </a:r>
          </a:p>
          <a:p>
            <a:pPr lvl="3"/>
            <a:r>
              <a:t/>
            </a:r>
          </a:p>
          <a:p>
            <a:pPr lvl="4"/>
            <a:r>
              <a:t/>
            </a:r>
          </a:p>
        </p:txBody>
      </p:sp>
      <p:sp>
        <p:nvSpPr>
          <p:cNvPr id="25"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备选）">
    <p:spTree>
      <p:nvGrpSpPr>
        <p:cNvPr id="1" name=""/>
        <p:cNvGrpSpPr/>
        <p:nvPr/>
      </p:nvGrpSpPr>
      <p:grpSpPr>
        <a:xfrm>
          <a:off x="0" y="0"/>
          <a:ext cx="0" cy="0"/>
          <a:chOff x="0" y="0"/>
          <a:chExt cx="0" cy="0"/>
        </a:xfrm>
      </p:grpSpPr>
      <p:sp>
        <p:nvSpPr>
          <p:cNvPr id="32" name="136959463_1989x1321.jpg"/>
          <p:cNvSpPr/>
          <p:nvPr>
            <p:ph type="pic" idx="21"/>
          </p:nvPr>
        </p:nvSpPr>
        <p:spPr>
          <a:xfrm>
            <a:off x="9226574" y="1270000"/>
            <a:ext cx="16840152" cy="11184435"/>
          </a:xfrm>
          <a:prstGeom prst="rect">
            <a:avLst/>
          </a:prstGeom>
        </p:spPr>
        <p:txBody>
          <a:bodyPr lIns="91439" tIns="45719" rIns="91439" bIns="45719">
            <a:noAutofit/>
          </a:bodyPr>
          <a:lstStyle/>
          <a:p>
            <a:pPr/>
          </a:p>
        </p:txBody>
      </p:sp>
      <p:sp>
        <p:nvSpPr>
          <p:cNvPr id="33" name="幻灯片标题"/>
          <p:cNvSpPr txBox="1"/>
          <p:nvPr>
            <p:ph type="title" hasCustomPrompt="1"/>
          </p:nvPr>
        </p:nvSpPr>
        <p:spPr>
          <a:xfrm>
            <a:off x="1206500" y="1270000"/>
            <a:ext cx="9779000" cy="5882273"/>
          </a:xfrm>
          <a:prstGeom prst="rect">
            <a:avLst/>
          </a:prstGeom>
        </p:spPr>
        <p:txBody>
          <a:bodyPr anchor="b"/>
          <a:lstStyle/>
          <a:p>
            <a:pPr/>
            <a:r>
              <a:t>幻灯片标题</a:t>
            </a:r>
          </a:p>
        </p:txBody>
      </p:sp>
      <p:sp>
        <p:nvSpPr>
          <p:cNvPr id="34" name="正文级别 1…"/>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幻灯片副标题</a:t>
            </a:r>
          </a:p>
          <a:p>
            <a:pPr lvl="1"/>
            <a:r>
              <a:t/>
            </a:r>
          </a:p>
          <a:p>
            <a:pPr lvl="2"/>
            <a:r>
              <a:t/>
            </a:r>
          </a:p>
          <a:p>
            <a:pPr lvl="3"/>
            <a:r>
              <a:t/>
            </a:r>
          </a:p>
          <a:p>
            <a:pPr lvl="4"/>
            <a:r>
              <a:t/>
            </a:r>
          </a:p>
        </p:txBody>
      </p:sp>
      <p:sp>
        <p:nvSpPr>
          <p:cNvPr id="35" name="幻灯片编号"/>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项目符号">
    <p:spTree>
      <p:nvGrpSpPr>
        <p:cNvPr id="1" name=""/>
        <p:cNvGrpSpPr/>
        <p:nvPr/>
      </p:nvGrpSpPr>
      <p:grpSpPr>
        <a:xfrm>
          <a:off x="0" y="0"/>
          <a:ext cx="0" cy="0"/>
          <a:chOff x="0" y="0"/>
          <a:chExt cx="0" cy="0"/>
        </a:xfrm>
      </p:grpSpPr>
      <p:sp>
        <p:nvSpPr>
          <p:cNvPr id="42" name="幻灯片标题"/>
          <p:cNvSpPr txBox="1"/>
          <p:nvPr>
            <p:ph type="title" hasCustomPrompt="1"/>
          </p:nvPr>
        </p:nvSpPr>
        <p:spPr>
          <a:prstGeom prst="rect">
            <a:avLst/>
          </a:prstGeom>
        </p:spPr>
        <p:txBody>
          <a:bodyPr/>
          <a:lstStyle/>
          <a:p>
            <a:pPr/>
            <a:r>
              <a:t>幻灯片标题</a:t>
            </a:r>
          </a:p>
        </p:txBody>
      </p:sp>
      <p:sp>
        <p:nvSpPr>
          <p:cNvPr id="43" name="幻灯片副标题"/>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44" name="正文级别 1…"/>
          <p:cNvSpPr txBox="1"/>
          <p:nvPr>
            <p:ph type="body" idx="1" hasCustomPrompt="1"/>
          </p:nvPr>
        </p:nvSpPr>
        <p:spPr>
          <a:prstGeom prst="rect">
            <a:avLst/>
          </a:prstGeom>
        </p:spPr>
        <p:txBody>
          <a:bodyPr/>
          <a:lstStyle/>
          <a:p>
            <a:pPr/>
            <a:r>
              <a:t>幻灯片项目符号文本</a:t>
            </a:r>
          </a:p>
          <a:p>
            <a:pPr lvl="1"/>
            <a:r>
              <a:t/>
            </a:r>
          </a:p>
          <a:p>
            <a:pPr lvl="2"/>
            <a:r>
              <a:t/>
            </a:r>
          </a:p>
          <a:p>
            <a:pPr lvl="3"/>
            <a:r>
              <a:t/>
            </a:r>
          </a:p>
          <a:p>
            <a:pPr lvl="4"/>
            <a:r>
              <a:t/>
            </a:r>
          </a:p>
        </p:txBody>
      </p:sp>
      <p:sp>
        <p:nvSpPr>
          <p:cNvPr id="4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项目符号">
    <p:spTree>
      <p:nvGrpSpPr>
        <p:cNvPr id="1" name=""/>
        <p:cNvGrpSpPr/>
        <p:nvPr/>
      </p:nvGrpSpPr>
      <p:grpSpPr>
        <a:xfrm>
          <a:off x="0" y="0"/>
          <a:ext cx="0" cy="0"/>
          <a:chOff x="0" y="0"/>
          <a:chExt cx="0" cy="0"/>
        </a:xfrm>
      </p:grpSpPr>
      <p:sp>
        <p:nvSpPr>
          <p:cNvPr id="52" name="正文级别 1…"/>
          <p:cNvSpPr txBox="1"/>
          <p:nvPr>
            <p:ph type="body" idx="1" hasCustomPrompt="1"/>
          </p:nvPr>
        </p:nvSpPr>
        <p:spPr>
          <a:prstGeom prst="rect">
            <a:avLst/>
          </a:prstGeom>
        </p:spPr>
        <p:txBody>
          <a:bodyPr numCol="2" spcCol="1098550"/>
          <a:lstStyle/>
          <a:p>
            <a:pPr/>
            <a:r>
              <a:t>幻灯片项目符号文本</a:t>
            </a:r>
          </a:p>
          <a:p>
            <a:pPr lvl="1"/>
            <a:r>
              <a:t/>
            </a:r>
          </a:p>
          <a:p>
            <a:pPr lvl="2"/>
            <a:r>
              <a:t/>
            </a:r>
          </a:p>
          <a:p>
            <a:pPr lvl="3"/>
            <a:r>
              <a:t/>
            </a:r>
          </a:p>
          <a:p>
            <a:pPr lvl="4"/>
            <a:r>
              <a:t/>
            </a:r>
          </a:p>
        </p:txBody>
      </p:sp>
      <p:sp>
        <p:nvSpPr>
          <p:cNvPr id="5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项目符号与照片">
    <p:spTree>
      <p:nvGrpSpPr>
        <p:cNvPr id="1" name=""/>
        <p:cNvGrpSpPr/>
        <p:nvPr/>
      </p:nvGrpSpPr>
      <p:grpSpPr>
        <a:xfrm>
          <a:off x="0" y="0"/>
          <a:ext cx="0" cy="0"/>
          <a:chOff x="0" y="0"/>
          <a:chExt cx="0" cy="0"/>
        </a:xfrm>
      </p:grpSpPr>
      <p:sp>
        <p:nvSpPr>
          <p:cNvPr id="60" name="幻灯片副标题"/>
          <p:cNvSpPr txBox="1"/>
          <p:nvPr>
            <p:ph type="body" sz="quarter" idx="21" hasCustomPrompt="1"/>
          </p:nvPr>
        </p:nvSpPr>
        <p:spPr>
          <a:xfrm>
            <a:off x="1206500" y="2247900"/>
            <a:ext cx="9779000" cy="934779"/>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61" name="正文级别 1…"/>
          <p:cNvSpPr txBox="1"/>
          <p:nvPr>
            <p:ph type="body" sz="half" idx="1" hasCustomPrompt="1"/>
          </p:nvPr>
        </p:nvSpPr>
        <p:spPr>
          <a:xfrm>
            <a:off x="1206500" y="4248504"/>
            <a:ext cx="9779000" cy="8256630"/>
          </a:xfrm>
          <a:prstGeom prst="rect">
            <a:avLst/>
          </a:prstGeom>
        </p:spPr>
        <p:txBody>
          <a:bodyPr/>
          <a:lstStyle/>
          <a:p>
            <a:pPr/>
            <a:r>
              <a:t>幻灯片项目符号文本</a:t>
            </a:r>
          </a:p>
          <a:p>
            <a:pPr lvl="1"/>
            <a:r>
              <a:t/>
            </a:r>
          </a:p>
          <a:p>
            <a:pPr lvl="2"/>
            <a:r>
              <a:t/>
            </a:r>
          </a:p>
          <a:p>
            <a:pPr lvl="3"/>
            <a:r>
              <a:t/>
            </a:r>
          </a:p>
          <a:p>
            <a:pPr lvl="4"/>
            <a:r>
              <a:t/>
            </a:r>
          </a:p>
        </p:txBody>
      </p:sp>
      <p:sp>
        <p:nvSpPr>
          <p:cNvPr id="62" name="617931575_1991x1322.jpg"/>
          <p:cNvSpPr/>
          <p:nvPr>
            <p:ph type="pic" idx="22"/>
          </p:nvPr>
        </p:nvSpPr>
        <p:spPr>
          <a:xfrm>
            <a:off x="8432800" y="1263848"/>
            <a:ext cx="16850011" cy="11188205"/>
          </a:xfrm>
          <a:prstGeom prst="rect">
            <a:avLst/>
          </a:prstGeom>
        </p:spPr>
        <p:txBody>
          <a:bodyPr lIns="91439" tIns="45719" rIns="91439" bIns="45719">
            <a:noAutofit/>
          </a:bodyPr>
          <a:lstStyle/>
          <a:p>
            <a:pPr/>
          </a:p>
        </p:txBody>
      </p:sp>
      <p:sp>
        <p:nvSpPr>
          <p:cNvPr id="63" name="幻灯片标题"/>
          <p:cNvSpPr txBox="1"/>
          <p:nvPr>
            <p:ph type="title" hasCustomPrompt="1"/>
          </p:nvPr>
        </p:nvSpPr>
        <p:spPr>
          <a:xfrm>
            <a:off x="1206500" y="952500"/>
            <a:ext cx="9779000" cy="1435100"/>
          </a:xfrm>
          <a:prstGeom prst="rect">
            <a:avLst/>
          </a:prstGeom>
        </p:spPr>
        <p:txBody>
          <a:bodyPr/>
          <a:lstStyle/>
          <a:p>
            <a:pPr/>
            <a:r>
              <a:t>幻灯片标题</a:t>
            </a:r>
          </a:p>
        </p:txBody>
      </p:sp>
      <p:sp>
        <p:nvSpPr>
          <p:cNvPr id="6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节">
    <p:bg>
      <p:bgPr>
        <a:solidFill>
          <a:srgbClr val="003462"/>
        </a:solidFill>
      </p:bgPr>
    </p:bg>
    <p:spTree>
      <p:nvGrpSpPr>
        <p:cNvPr id="1" name=""/>
        <p:cNvGrpSpPr/>
        <p:nvPr/>
      </p:nvGrpSpPr>
      <p:grpSpPr>
        <a:xfrm>
          <a:off x="0" y="0"/>
          <a:ext cx="0" cy="0"/>
          <a:chOff x="0" y="0"/>
          <a:chExt cx="0" cy="0"/>
        </a:xfrm>
      </p:grpSpPr>
      <p:sp>
        <p:nvSpPr>
          <p:cNvPr id="71" name="章节标题"/>
          <p:cNvSpPr txBox="1"/>
          <p:nvPr>
            <p:ph type="title" hasCustomPrompt="1"/>
          </p:nvPr>
        </p:nvSpPr>
        <p:spPr>
          <a:xfrm>
            <a:off x="1206496" y="4533900"/>
            <a:ext cx="21971004" cy="4648200"/>
          </a:xfrm>
          <a:prstGeom prst="rect">
            <a:avLst/>
          </a:prstGeom>
        </p:spPr>
        <p:txBody>
          <a:bodyPr anchor="ctr"/>
          <a:lstStyle>
            <a:lvl1pPr>
              <a:defRPr b="0" spc="-232" sz="11600">
                <a:solidFill>
                  <a:srgbClr val="FFFFFF"/>
                </a:solidFill>
                <a:latin typeface="Helvetica Neue Medium"/>
                <a:ea typeface="Helvetica Neue Medium"/>
                <a:cs typeface="Helvetica Neue Medium"/>
                <a:sym typeface="Helvetica Neue Medium"/>
              </a:defRPr>
            </a:lvl1pPr>
          </a:lstStyle>
          <a:p>
            <a:pPr/>
            <a:r>
              <a:t>章节标题</a:t>
            </a:r>
          </a:p>
        </p:txBody>
      </p:sp>
      <p:sp>
        <p:nvSpPr>
          <p:cNvPr id="72" name="幻灯片编号"/>
          <p:cNvSpPr txBox="1"/>
          <p:nvPr>
            <p:ph type="sldNum" sz="quarter" idx="2"/>
          </p:nvPr>
        </p:nvSpPr>
        <p:spPr>
          <a:xfrm>
            <a:off x="12001499" y="13085233"/>
            <a:ext cx="368505" cy="374600"/>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仅标题">
    <p:spTree>
      <p:nvGrpSpPr>
        <p:cNvPr id="1" name=""/>
        <p:cNvGrpSpPr/>
        <p:nvPr/>
      </p:nvGrpSpPr>
      <p:grpSpPr>
        <a:xfrm>
          <a:off x="0" y="0"/>
          <a:ext cx="0" cy="0"/>
          <a:chOff x="0" y="0"/>
          <a:chExt cx="0" cy="0"/>
        </a:xfrm>
      </p:grpSpPr>
      <p:sp>
        <p:nvSpPr>
          <p:cNvPr id="79" name="幻灯片标题"/>
          <p:cNvSpPr txBox="1"/>
          <p:nvPr>
            <p:ph type="title" hasCustomPrompt="1"/>
          </p:nvPr>
        </p:nvSpPr>
        <p:spPr>
          <a:xfrm>
            <a:off x="1206500" y="952500"/>
            <a:ext cx="21971000" cy="1434949"/>
          </a:xfrm>
          <a:prstGeom prst="rect">
            <a:avLst/>
          </a:prstGeom>
        </p:spPr>
        <p:txBody>
          <a:bodyPr/>
          <a:lstStyle/>
          <a:p>
            <a:pPr/>
            <a:r>
              <a:t>幻灯片标题</a:t>
            </a:r>
          </a:p>
        </p:txBody>
      </p:sp>
      <p:sp>
        <p:nvSpPr>
          <p:cNvPr id="80" name="幻灯片副标题"/>
          <p:cNvSpPr txBox="1"/>
          <p:nvPr>
            <p:ph type="body" sz="quarter" idx="21" hasCustomPrompt="1"/>
          </p:nvPr>
        </p:nvSpPr>
        <p:spPr>
          <a:xfrm>
            <a:off x="1206500" y="2247900"/>
            <a:ext cx="21971000" cy="934779"/>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8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议程">
    <p:spTree>
      <p:nvGrpSpPr>
        <p:cNvPr id="1" name=""/>
        <p:cNvGrpSpPr/>
        <p:nvPr/>
      </p:nvGrpSpPr>
      <p:grpSpPr>
        <a:xfrm>
          <a:off x="0" y="0"/>
          <a:ext cx="0" cy="0"/>
          <a:chOff x="0" y="0"/>
          <a:chExt cx="0" cy="0"/>
        </a:xfrm>
      </p:grpSpPr>
      <p:sp>
        <p:nvSpPr>
          <p:cNvPr id="88" name="议程标题"/>
          <p:cNvSpPr txBox="1"/>
          <p:nvPr>
            <p:ph type="title" hasCustomPrompt="1"/>
          </p:nvPr>
        </p:nvSpPr>
        <p:spPr>
          <a:xfrm>
            <a:off x="1206500" y="952500"/>
            <a:ext cx="21971000" cy="1435100"/>
          </a:xfrm>
          <a:prstGeom prst="rect">
            <a:avLst/>
          </a:prstGeom>
        </p:spPr>
        <p:txBody>
          <a:bodyPr/>
          <a:lstStyle/>
          <a:p>
            <a:pPr/>
            <a:r>
              <a:t>议程标题</a:t>
            </a:r>
          </a:p>
        </p:txBody>
      </p:sp>
      <p:sp>
        <p:nvSpPr>
          <p:cNvPr id="89" name="议程副标题"/>
          <p:cNvSpPr txBox="1"/>
          <p:nvPr>
            <p:ph type="body" sz="quarter" idx="21" hasCustomPrompt="1"/>
          </p:nvPr>
        </p:nvSpPr>
        <p:spPr>
          <a:xfrm>
            <a:off x="1206500" y="2247900"/>
            <a:ext cx="21971000" cy="934779"/>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议程副标题</a:t>
            </a:r>
          </a:p>
        </p:txBody>
      </p:sp>
      <p:sp>
        <p:nvSpPr>
          <p:cNvPr id="90" name="正文级别 1…"/>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议程主题</a:t>
            </a:r>
          </a:p>
          <a:p>
            <a:pPr lvl="1"/>
            <a:r>
              <a:t/>
            </a:r>
          </a:p>
          <a:p>
            <a:pPr lvl="2"/>
            <a:r>
              <a:t/>
            </a:r>
          </a:p>
          <a:p>
            <a:pPr lvl="3"/>
            <a:r>
              <a:t/>
            </a:r>
          </a:p>
          <a:p>
            <a:pPr lvl="4"/>
            <a:r>
              <a:t/>
            </a:r>
          </a:p>
        </p:txBody>
      </p:sp>
      <p:sp>
        <p:nvSpPr>
          <p:cNvPr id="9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幻灯片标题"/>
          <p:cNvSpPr txBox="1"/>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幻灯片标题</a:t>
            </a:r>
          </a:p>
        </p:txBody>
      </p:sp>
      <p:sp>
        <p:nvSpPr>
          <p:cNvPr id="3" name="正文级别 1…"/>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幻灯片项目符号文本</a:t>
            </a:r>
          </a:p>
          <a:p>
            <a:pPr lvl="1"/>
            <a:r>
              <a:t/>
            </a:r>
          </a:p>
          <a:p>
            <a:pPr lvl="2"/>
            <a:r>
              <a:t/>
            </a:r>
          </a:p>
          <a:p>
            <a:pPr lvl="3"/>
            <a:r>
              <a:t/>
            </a:r>
          </a:p>
          <a:p>
            <a:pPr lvl="4"/>
            <a:r>
              <a:t/>
            </a:r>
          </a:p>
        </p:txBody>
      </p:sp>
      <p:sp>
        <p:nvSpPr>
          <p:cNvPr id="4" name="幻灯片编号"/>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chemeClr val="accent1">
              <a:hueOff val="114395"/>
              <a:lumOff val="-24975"/>
            </a:schemeClr>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hyperlink" Target="https://trends.google.com/trends/explore?geo=US&amp;q=vwo,optimize,optimizely" TargetMode="External"/><Relationship Id="rId5" Type="http://schemas.openxmlformats.org/officeDocument/2006/relationships/hyperlink" Target="https://vwo.com/compare/optimizely/" TargetMode="External"/><Relationship Id="rId6" Type="http://schemas.openxmlformats.org/officeDocument/2006/relationships/hyperlink" Target="https://vwo.com/compare/google-optimize/"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10.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en.wikipedia.org/wiki/A/B_testing" TargetMode="External"/><Relationship Id="rId3" Type="http://schemas.openxmlformats.org/officeDocument/2006/relationships/hyperlink" Target="https://vwo.com/ab-testing-3/" TargetMode="External"/><Relationship Id="rId4" Type="http://schemas.openxmlformats.org/officeDocument/2006/relationships/hyperlink" Target="https://wenku.baidu.com/view/d7f46172a8ea998fcc22bcd126fff705cc175c29.html?fixfr=zs%252Bg49dYPaMDe%252FQKjI%252BMtQ%253D%253D&amp;fr=income5-search" TargetMode="External"/><Relationship Id="rId5" Type="http://schemas.openxmlformats.org/officeDocument/2006/relationships/hyperlink" Target="https://wenku.baidu.com/view/14c50009aff8941ea76e58fafab069dc512247e5.html?fixfr=hGZ7lXgdvdCZRa8NyQRXxw%253D%253D&amp;fr=income7-search" TargetMode="External"/><Relationship Id="rId6" Type="http://schemas.openxmlformats.org/officeDocument/2006/relationships/hyperlink" Target="https://blog.csdn.net/zhuxiao5/article/details/106132477"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hyperlink" Target="https://en.wikipedia.org/wiki/A/B_testing" TargetMode="External"/><Relationship Id="rId5" Type="http://schemas.openxmlformats.org/officeDocument/2006/relationships/hyperlink" Target="https://en.wikipedia.org/wiki/Randomized_experiment"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1" name="AB Testing.png" descr="AB Testing.png"/>
          <p:cNvPicPr>
            <a:picLocks noChangeAspect="1"/>
          </p:cNvPicPr>
          <p:nvPr>
            <p:ph type="pic" idx="21"/>
          </p:nvPr>
        </p:nvPicPr>
        <p:blipFill>
          <a:blip r:embed="rId2">
            <a:extLst/>
          </a:blip>
          <a:srcRect l="0" t="785" r="0" b="785"/>
          <a:stretch>
            <a:fillRect/>
          </a:stretch>
        </p:blipFill>
        <p:spPr>
          <a:xfrm>
            <a:off x="0" y="0"/>
            <a:ext cx="24384000" cy="13716000"/>
          </a:xfrm>
          <a:prstGeom prst="rect">
            <a:avLst/>
          </a:prstGeom>
        </p:spPr>
      </p:pic>
      <p:sp>
        <p:nvSpPr>
          <p:cNvPr id="152" name="A/B 测试"/>
          <p:cNvSpPr txBox="1"/>
          <p:nvPr>
            <p:ph type="title"/>
          </p:nvPr>
        </p:nvSpPr>
        <p:spPr>
          <a:xfrm>
            <a:off x="8620089" y="905024"/>
            <a:ext cx="7143823" cy="1698191"/>
          </a:xfrm>
          <a:prstGeom prst="rect">
            <a:avLst/>
          </a:prstGeom>
        </p:spPr>
        <p:txBody>
          <a:bodyPr/>
          <a:lstStyle>
            <a:lvl1pPr algn="ctr" defTabSz="1877520">
              <a:defRPr spc="-178" sz="8932"/>
            </a:lvl1pPr>
          </a:lstStyle>
          <a:p>
            <a:pPr/>
            <a:r>
              <a:t>A/B 测试</a:t>
            </a:r>
          </a:p>
        </p:txBody>
      </p:sp>
      <p:sp>
        <p:nvSpPr>
          <p:cNvPr id="153" name="曾海涵 2021.07.14"/>
          <p:cNvSpPr txBox="1"/>
          <p:nvPr>
            <p:ph type="body" sz="quarter" idx="1"/>
          </p:nvPr>
        </p:nvSpPr>
        <p:spPr>
          <a:xfrm>
            <a:off x="18906915" y="12072247"/>
            <a:ext cx="4986597" cy="904882"/>
          </a:xfrm>
          <a:prstGeom prst="rect">
            <a:avLst/>
          </a:prstGeom>
        </p:spPr>
        <p:txBody>
          <a:bodyPr/>
          <a:lstStyle>
            <a:lvl1pPr defTabSz="676909">
              <a:defRPr sz="4510"/>
            </a:lvl1pPr>
          </a:lstStyle>
          <a:p>
            <a:pPr/>
            <a:r>
              <a:t>曾海涵 2021.07.14</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5" name="multipage.png" descr="multipage.png"/>
          <p:cNvPicPr>
            <a:picLocks noChangeAspect="1"/>
          </p:cNvPicPr>
          <p:nvPr>
            <p:ph type="pic" idx="22"/>
          </p:nvPr>
        </p:nvPicPr>
        <p:blipFill>
          <a:blip r:embed="rId3">
            <a:extLst/>
          </a:blip>
          <a:srcRect l="0" t="10214" r="0" b="10214"/>
          <a:stretch>
            <a:fillRect/>
          </a:stretch>
        </p:blipFill>
        <p:spPr>
          <a:xfrm>
            <a:off x="2961579" y="2780099"/>
            <a:ext cx="18114100" cy="9464672"/>
          </a:xfrm>
          <a:prstGeom prst="rect">
            <a:avLst/>
          </a:prstGeom>
        </p:spPr>
      </p:pic>
      <p:sp>
        <p:nvSpPr>
          <p:cNvPr id="196" name="多页面测试"/>
          <p:cNvSpPr txBox="1"/>
          <p:nvPr>
            <p:ph type="title"/>
          </p:nvPr>
        </p:nvSpPr>
        <p:spPr>
          <a:prstGeom prst="rect">
            <a:avLst/>
          </a:prstGeom>
        </p:spPr>
        <p:txBody>
          <a:bodyPr/>
          <a:lstStyle>
            <a:lvl1pPr defTabSz="2145738">
              <a:defRPr spc="-149" sz="7480"/>
            </a:lvl1pPr>
          </a:lstStyle>
          <a:p>
            <a:pPr/>
            <a:r>
              <a:t>多页面测试</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Banner(临时) 测试"/>
          <p:cNvSpPr txBox="1"/>
          <p:nvPr>
            <p:ph type="title"/>
          </p:nvPr>
        </p:nvSpPr>
        <p:spPr>
          <a:xfrm>
            <a:off x="1206500" y="952500"/>
            <a:ext cx="15122229" cy="1435100"/>
          </a:xfrm>
          <a:prstGeom prst="rect">
            <a:avLst/>
          </a:prstGeom>
        </p:spPr>
        <p:txBody>
          <a:bodyPr/>
          <a:lstStyle>
            <a:lvl1pPr defTabSz="2145738">
              <a:defRPr spc="-149" sz="7480"/>
            </a:lvl1pPr>
          </a:lstStyle>
          <a:p>
            <a:pPr/>
            <a:r>
              <a:t>Banner(临时) 测试</a:t>
            </a:r>
          </a:p>
        </p:txBody>
      </p:sp>
      <p:pic>
        <p:nvPicPr>
          <p:cNvPr id="201" name="图像" descr="图像"/>
          <p:cNvPicPr>
            <a:picLocks noChangeAspect="1"/>
          </p:cNvPicPr>
          <p:nvPr/>
        </p:nvPicPr>
        <p:blipFill>
          <a:blip r:embed="rId3">
            <a:extLst/>
          </a:blip>
          <a:stretch>
            <a:fillRect/>
          </a:stretch>
        </p:blipFill>
        <p:spPr>
          <a:xfrm>
            <a:off x="4239564" y="3211380"/>
            <a:ext cx="15904872" cy="894649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个性化测试"/>
          <p:cNvSpPr txBox="1"/>
          <p:nvPr>
            <p:ph type="title"/>
          </p:nvPr>
        </p:nvSpPr>
        <p:spPr>
          <a:xfrm>
            <a:off x="1206500" y="952500"/>
            <a:ext cx="15122229" cy="1435100"/>
          </a:xfrm>
          <a:prstGeom prst="rect">
            <a:avLst/>
          </a:prstGeom>
        </p:spPr>
        <p:txBody>
          <a:bodyPr/>
          <a:lstStyle>
            <a:lvl1pPr defTabSz="2145738">
              <a:defRPr spc="-149" sz="7480"/>
            </a:lvl1pPr>
          </a:lstStyle>
          <a:p>
            <a:pPr/>
            <a:r>
              <a:t>个性化测试</a:t>
            </a:r>
          </a:p>
        </p:txBody>
      </p:sp>
      <p:pic>
        <p:nvPicPr>
          <p:cNvPr id="206" name="personnalisation_ab_testing_routard_perso_EN.png" descr="personnalisation_ab_testing_routard_perso_EN.png"/>
          <p:cNvPicPr>
            <a:picLocks noChangeAspect="1"/>
          </p:cNvPicPr>
          <p:nvPr/>
        </p:nvPicPr>
        <p:blipFill>
          <a:blip r:embed="rId3">
            <a:extLst/>
          </a:blip>
          <a:stretch>
            <a:fillRect/>
          </a:stretch>
        </p:blipFill>
        <p:spPr>
          <a:xfrm>
            <a:off x="3678783" y="3719545"/>
            <a:ext cx="17026434" cy="627691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进行彻底的研究…"/>
          <p:cNvSpPr txBox="1"/>
          <p:nvPr>
            <p:ph type="body" sz="quarter" idx="1"/>
          </p:nvPr>
        </p:nvSpPr>
        <p:spPr>
          <a:xfrm>
            <a:off x="16059078" y="4359718"/>
            <a:ext cx="8154607" cy="5843785"/>
          </a:xfrm>
          <a:prstGeom prst="rect">
            <a:avLst/>
          </a:prstGeom>
        </p:spPr>
        <p:txBody>
          <a:bodyPr/>
          <a:lstStyle/>
          <a:p>
            <a:pPr marL="560831" indent="-560831" defTabSz="2243271">
              <a:spcBef>
                <a:spcPts val="4100"/>
              </a:spcBef>
              <a:defRPr sz="4416"/>
            </a:pPr>
            <a:r>
              <a:t>进行彻底的研究</a:t>
            </a:r>
          </a:p>
          <a:p>
            <a:pPr marL="560831" indent="-560831" defTabSz="2243271">
              <a:spcBef>
                <a:spcPts val="4100"/>
              </a:spcBef>
              <a:defRPr sz="4416"/>
            </a:pPr>
            <a:r>
              <a:t>观察并提出假设</a:t>
            </a:r>
          </a:p>
          <a:p>
            <a:pPr marL="560831" indent="-560831" defTabSz="2243271">
              <a:spcBef>
                <a:spcPts val="4100"/>
              </a:spcBef>
              <a:defRPr sz="4416"/>
            </a:pPr>
            <a:r>
              <a:t>创建必要的变体</a:t>
            </a:r>
          </a:p>
          <a:p>
            <a:pPr marL="560831" indent="-560831" defTabSz="2243271">
              <a:spcBef>
                <a:spcPts val="4100"/>
              </a:spcBef>
              <a:defRPr sz="4416"/>
            </a:pPr>
            <a:r>
              <a:t>运行测试</a:t>
            </a:r>
          </a:p>
          <a:p>
            <a:pPr marL="560831" indent="-560831" defTabSz="2243271">
              <a:spcBef>
                <a:spcPts val="4100"/>
              </a:spcBef>
              <a:defRPr sz="4416"/>
            </a:pPr>
            <a:r>
              <a:t>分析结果并部署变更</a:t>
            </a:r>
          </a:p>
        </p:txBody>
      </p:sp>
      <p:pic>
        <p:nvPicPr>
          <p:cNvPr id="211" name="perform-ab-test.png" descr="perform-ab-test.png"/>
          <p:cNvPicPr>
            <a:picLocks noChangeAspect="1"/>
          </p:cNvPicPr>
          <p:nvPr>
            <p:ph type="pic" idx="22"/>
          </p:nvPr>
        </p:nvPicPr>
        <p:blipFill>
          <a:blip r:embed="rId3">
            <a:extLst/>
          </a:blip>
          <a:srcRect l="43" t="0" r="43" b="0"/>
          <a:stretch>
            <a:fillRect/>
          </a:stretch>
        </p:blipFill>
        <p:spPr>
          <a:xfrm>
            <a:off x="999589" y="4077811"/>
            <a:ext cx="14769684" cy="6407898"/>
          </a:xfrm>
          <a:prstGeom prst="rect">
            <a:avLst/>
          </a:prstGeom>
        </p:spPr>
      </p:pic>
      <p:sp>
        <p:nvSpPr>
          <p:cNvPr id="212" name="如何实施一个 A/B 测试？"/>
          <p:cNvSpPr txBox="1"/>
          <p:nvPr>
            <p:ph type="title"/>
          </p:nvPr>
        </p:nvSpPr>
        <p:spPr>
          <a:xfrm>
            <a:off x="1206500" y="952500"/>
            <a:ext cx="15599205" cy="1435100"/>
          </a:xfrm>
          <a:prstGeom prst="rect">
            <a:avLst/>
          </a:prstGeom>
        </p:spPr>
        <p:txBody>
          <a:bodyPr/>
          <a:lstStyle>
            <a:lvl1pPr defTabSz="2145738">
              <a:defRPr spc="-149" sz="7480"/>
            </a:lvl1pPr>
          </a:lstStyle>
          <a:p>
            <a:pPr/>
            <a:r>
              <a:t>如何实施一个 A/B 测试？</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工具对比"/>
          <p:cNvSpPr txBox="1"/>
          <p:nvPr>
            <p:ph type="title"/>
          </p:nvPr>
        </p:nvSpPr>
        <p:spPr>
          <a:prstGeom prst="rect">
            <a:avLst/>
          </a:prstGeom>
        </p:spPr>
        <p:txBody>
          <a:bodyPr/>
          <a:lstStyle>
            <a:lvl1pPr defTabSz="2145738">
              <a:defRPr spc="-149" sz="7480"/>
            </a:lvl1pPr>
          </a:lstStyle>
          <a:p>
            <a:pPr/>
            <a:r>
              <a:t>工具对比</a:t>
            </a:r>
          </a:p>
        </p:txBody>
      </p:sp>
      <p:pic>
        <p:nvPicPr>
          <p:cNvPr id="217" name="截屏2021-08-02 下午7.15.56.png" descr="截屏2021-08-02 下午7.15.56.png"/>
          <p:cNvPicPr>
            <a:picLocks noChangeAspect="1"/>
          </p:cNvPicPr>
          <p:nvPr/>
        </p:nvPicPr>
        <p:blipFill>
          <a:blip r:embed="rId3">
            <a:extLst/>
          </a:blip>
          <a:stretch>
            <a:fillRect/>
          </a:stretch>
        </p:blipFill>
        <p:spPr>
          <a:xfrm>
            <a:off x="5118241" y="6105439"/>
            <a:ext cx="14147518" cy="7295179"/>
          </a:xfrm>
          <a:prstGeom prst="rect">
            <a:avLst/>
          </a:prstGeom>
          <a:ln w="12700">
            <a:miter lim="400000"/>
          </a:ln>
        </p:spPr>
      </p:pic>
      <p:sp>
        <p:nvSpPr>
          <p:cNvPr id="218" name="https://trends.google.com/trends/explore?geo=US&amp;q=vwo,optimize,optimizely…"/>
          <p:cNvSpPr txBox="1"/>
          <p:nvPr>
            <p:ph type="body" sz="half" idx="1"/>
          </p:nvPr>
        </p:nvSpPr>
        <p:spPr>
          <a:xfrm>
            <a:off x="1154756" y="2519047"/>
            <a:ext cx="23728003" cy="3757133"/>
          </a:xfrm>
          <a:prstGeom prst="rect">
            <a:avLst/>
          </a:prstGeom>
        </p:spPr>
        <p:txBody>
          <a:bodyPr/>
          <a:lstStyle/>
          <a:p>
            <a:pPr/>
            <a:r>
              <a:rPr u="sng">
                <a:hlinkClick r:id="rId4" invalidUrl="" action="" tgtFrame="" tooltip="" history="1" highlightClick="0" endSnd="0"/>
              </a:rPr>
              <a:t>https://trends.google.com/trends/explore?geo=US&amp;q=vwo,optimize,optimizely</a:t>
            </a:r>
          </a:p>
          <a:p>
            <a:pPr/>
            <a:r>
              <a:rPr u="sng">
                <a:hlinkClick r:id="rId5" invalidUrl="" action="" tgtFrame="" tooltip="" history="1" highlightClick="0" endSnd="0"/>
              </a:rPr>
              <a:t>https://vwo.com/compare/optimizely/</a:t>
            </a:r>
            <a:r>
              <a:t> </a:t>
            </a:r>
          </a:p>
          <a:p>
            <a:pPr/>
            <a:r>
              <a:rPr u="sng">
                <a:hlinkClick r:id="rId6" invalidUrl="" action="" tgtFrame="" tooltip="" history="1" highlightClick="0" endSnd="0"/>
              </a:rPr>
              <a:t>https://vwo.com/compare/google-optimize/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Demo"/>
          <p:cNvSpPr txBox="1"/>
          <p:nvPr>
            <p:ph type="title"/>
          </p:nvPr>
        </p:nvSpPr>
        <p:spPr>
          <a:xfrm>
            <a:off x="1206500" y="952500"/>
            <a:ext cx="15599205" cy="1435100"/>
          </a:xfrm>
          <a:prstGeom prst="rect">
            <a:avLst/>
          </a:prstGeom>
        </p:spPr>
        <p:txBody>
          <a:bodyPr/>
          <a:lstStyle/>
          <a:p>
            <a:pPr/>
            <a:r>
              <a:t>Demo</a:t>
            </a:r>
          </a:p>
        </p:txBody>
      </p:sp>
      <p:sp>
        <p:nvSpPr>
          <p:cNvPr id="223" name="https://optimize.google.com/"/>
          <p:cNvSpPr txBox="1"/>
          <p:nvPr/>
        </p:nvSpPr>
        <p:spPr>
          <a:xfrm>
            <a:off x="1261358" y="2654254"/>
            <a:ext cx="6681217" cy="6969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pPr/>
            <a:r>
              <a:t>https://optimize.google.com/</a:t>
            </a:r>
          </a:p>
        </p:txBody>
      </p:sp>
      <p:pic>
        <p:nvPicPr>
          <p:cNvPr id="224" name="截屏2021-07-12 下午2.49.52.png" descr="截屏2021-07-12 下午2.49.52.png"/>
          <p:cNvPicPr>
            <a:picLocks noChangeAspect="1"/>
          </p:cNvPicPr>
          <p:nvPr/>
        </p:nvPicPr>
        <p:blipFill>
          <a:blip r:embed="rId2">
            <a:extLst/>
          </a:blip>
          <a:stretch>
            <a:fillRect/>
          </a:stretch>
        </p:blipFill>
        <p:spPr>
          <a:xfrm>
            <a:off x="983705" y="3856062"/>
            <a:ext cx="11455639" cy="6540615"/>
          </a:xfrm>
          <a:prstGeom prst="rect">
            <a:avLst/>
          </a:prstGeom>
          <a:ln w="12700">
            <a:miter lim="400000"/>
          </a:ln>
        </p:spPr>
      </p:pic>
      <p:pic>
        <p:nvPicPr>
          <p:cNvPr id="225" name="截屏2021-07-12 下午2.52.12.png" descr="截屏2021-07-12 下午2.52.12.png"/>
          <p:cNvPicPr>
            <a:picLocks noChangeAspect="1"/>
          </p:cNvPicPr>
          <p:nvPr/>
        </p:nvPicPr>
        <p:blipFill>
          <a:blip r:embed="rId3">
            <a:extLst/>
          </a:blip>
          <a:stretch>
            <a:fillRect/>
          </a:stretch>
        </p:blipFill>
        <p:spPr>
          <a:xfrm>
            <a:off x="12154713" y="3696272"/>
            <a:ext cx="11368211" cy="6540615"/>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Demo"/>
          <p:cNvSpPr txBox="1"/>
          <p:nvPr>
            <p:ph type="title"/>
          </p:nvPr>
        </p:nvSpPr>
        <p:spPr>
          <a:xfrm>
            <a:off x="1206500" y="952500"/>
            <a:ext cx="15599205" cy="1435100"/>
          </a:xfrm>
          <a:prstGeom prst="rect">
            <a:avLst/>
          </a:prstGeom>
        </p:spPr>
        <p:txBody>
          <a:bodyPr/>
          <a:lstStyle/>
          <a:p>
            <a:pPr/>
            <a:r>
              <a:t>Demo</a:t>
            </a:r>
          </a:p>
        </p:txBody>
      </p:sp>
      <p:sp>
        <p:nvSpPr>
          <p:cNvPr id="228" name="GTM 埋点记录…"/>
          <p:cNvSpPr txBox="1"/>
          <p:nvPr>
            <p:ph type="body" idx="1"/>
          </p:nvPr>
        </p:nvSpPr>
        <p:spPr>
          <a:xfrm>
            <a:off x="1206500" y="4248504"/>
            <a:ext cx="21971000" cy="8256012"/>
          </a:xfrm>
          <a:prstGeom prst="rect">
            <a:avLst/>
          </a:prstGeom>
        </p:spPr>
        <p:txBody>
          <a:bodyPr/>
          <a:lstStyle/>
          <a:p>
            <a:pPr marL="481584" indent="-481584" defTabSz="1926287">
              <a:spcBef>
                <a:spcPts val="3500"/>
              </a:spcBef>
              <a:defRPr b="1" sz="3792"/>
            </a:pPr>
            <a:r>
              <a:t>GTM 埋点记录</a:t>
            </a:r>
          </a:p>
          <a:p>
            <a:pPr marL="481584" indent="-481584" defTabSz="1926287">
              <a:spcBef>
                <a:spcPts val="3500"/>
              </a:spcBef>
              <a:defRPr b="1" sz="3792"/>
            </a:pPr>
            <a:r>
              <a:t>GA 设置目标</a:t>
            </a:r>
          </a:p>
          <a:p>
            <a:pPr marL="481584" indent="-481584" defTabSz="1926287">
              <a:spcBef>
                <a:spcPts val="3500"/>
              </a:spcBef>
              <a:defRPr b="1" sz="3792"/>
            </a:pPr>
            <a:r>
              <a:t>optimize 创建体验</a:t>
            </a:r>
          </a:p>
          <a:p>
            <a:pPr marL="481584" indent="-481584" defTabSz="1926287">
              <a:spcBef>
                <a:spcPts val="3500"/>
              </a:spcBef>
              <a:defRPr b="1" sz="3792"/>
            </a:pPr>
            <a:r>
              <a:t>optimize 创建变体</a:t>
            </a:r>
          </a:p>
          <a:p>
            <a:pPr marL="481584" indent="-481584" defTabSz="1926287">
              <a:spcBef>
                <a:spcPts val="3500"/>
              </a:spcBef>
              <a:defRPr b="1" sz="3792"/>
            </a:pPr>
            <a:r>
              <a:t>optimize 绑定 GA 目标</a:t>
            </a:r>
          </a:p>
          <a:p>
            <a:pPr marL="481584" indent="-481584" defTabSz="1926287">
              <a:spcBef>
                <a:spcPts val="3500"/>
              </a:spcBef>
              <a:defRPr b="1" sz="3792"/>
            </a:pPr>
            <a:r>
              <a:t>启动体验</a:t>
            </a:r>
          </a:p>
          <a:p>
            <a:pPr marL="481584" indent="-481584" defTabSz="1926287">
              <a:spcBef>
                <a:spcPts val="3500"/>
              </a:spcBef>
              <a:defRPr b="1" sz="3792"/>
            </a:pPr>
            <a:r>
              <a:t>查看报告</a:t>
            </a:r>
          </a:p>
          <a:p>
            <a:pPr marL="481584" indent="-481584" defTabSz="1926287">
              <a:spcBef>
                <a:spcPts val="3500"/>
              </a:spcBef>
              <a:defRPr b="1" sz="3792"/>
            </a:pPr>
            <a:r>
              <a:t>部署修改</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Demo"/>
          <p:cNvSpPr txBox="1"/>
          <p:nvPr>
            <p:ph type="title"/>
          </p:nvPr>
        </p:nvSpPr>
        <p:spPr>
          <a:xfrm>
            <a:off x="1206500" y="952500"/>
            <a:ext cx="15599205" cy="1435100"/>
          </a:xfrm>
          <a:prstGeom prst="rect">
            <a:avLst/>
          </a:prstGeom>
        </p:spPr>
        <p:txBody>
          <a:bodyPr/>
          <a:lstStyle/>
          <a:p>
            <a:pPr/>
            <a:r>
              <a:t>Demo</a:t>
            </a:r>
          </a:p>
        </p:txBody>
      </p:sp>
      <p:pic>
        <p:nvPicPr>
          <p:cNvPr id="231" name="optimize.google.com_optimize_home_ (2).png" descr="optimize.google.com_optimize_home_ (2).png"/>
          <p:cNvPicPr>
            <a:picLocks noChangeAspect="1"/>
          </p:cNvPicPr>
          <p:nvPr/>
        </p:nvPicPr>
        <p:blipFill>
          <a:blip r:embed="rId2">
            <a:extLst/>
          </a:blip>
          <a:stretch>
            <a:fillRect/>
          </a:stretch>
        </p:blipFill>
        <p:spPr>
          <a:xfrm>
            <a:off x="4976572" y="2357535"/>
            <a:ext cx="14430856" cy="10671778"/>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总结"/>
          <p:cNvSpPr txBox="1"/>
          <p:nvPr>
            <p:ph type="title"/>
          </p:nvPr>
        </p:nvSpPr>
        <p:spPr>
          <a:prstGeom prst="rect">
            <a:avLst/>
          </a:prstGeom>
        </p:spPr>
        <p:txBody>
          <a:bodyPr/>
          <a:lstStyle>
            <a:lvl1pPr defTabSz="2145738">
              <a:defRPr spc="-149" sz="7480"/>
            </a:lvl1pPr>
          </a:lstStyle>
          <a:p>
            <a:pPr/>
            <a:r>
              <a:t>总结</a:t>
            </a:r>
          </a:p>
        </p:txBody>
      </p:sp>
      <p:sp>
        <p:nvSpPr>
          <p:cNvPr id="234" name="小步快进，不断优化网站（敏捷思维）…"/>
          <p:cNvSpPr txBox="1"/>
          <p:nvPr>
            <p:ph type="body" idx="1"/>
          </p:nvPr>
        </p:nvSpPr>
        <p:spPr>
          <a:prstGeom prst="rect">
            <a:avLst/>
          </a:prstGeom>
        </p:spPr>
        <p:txBody>
          <a:bodyPr/>
          <a:lstStyle/>
          <a:p>
            <a:pPr/>
            <a:r>
              <a:rPr b="1">
                <a:solidFill>
                  <a:schemeClr val="accent1"/>
                </a:solidFill>
              </a:rPr>
              <a:t>小步快进</a:t>
            </a:r>
            <a:r>
              <a:t>，不断优化网站（敏捷思维）</a:t>
            </a:r>
          </a:p>
          <a:p>
            <a:pPr/>
            <a:r>
              <a:rPr b="1">
                <a:solidFill>
                  <a:schemeClr val="accent1"/>
                </a:solidFill>
              </a:rPr>
              <a:t>数据</a:t>
            </a:r>
            <a:r>
              <a:t>驱动更好的</a:t>
            </a:r>
            <a:r>
              <a:rPr b="1">
                <a:solidFill>
                  <a:schemeClr val="accent1"/>
                </a:solidFill>
              </a:rPr>
              <a:t>决策</a:t>
            </a:r>
            <a:endParaRPr b="1">
              <a:solidFill>
                <a:schemeClr val="accent1"/>
              </a:solidFill>
            </a:endParaRPr>
          </a:p>
          <a:p>
            <a:pPr/>
            <a:r>
              <a:rPr b="1">
                <a:solidFill>
                  <a:schemeClr val="accent1"/>
                </a:solidFill>
              </a:rPr>
              <a:t>AI</a:t>
            </a:r>
            <a:r>
              <a:rPr>
                <a:solidFill>
                  <a:schemeClr val="accent1"/>
                </a:solidFill>
              </a:rPr>
              <a:t> </a:t>
            </a:r>
            <a:r>
              <a:t>帮助自动化生成不同的变体供实验</a:t>
            </a:r>
          </a:p>
          <a:p>
            <a:pPr/>
            <a:r>
              <a:t>可利用 A/B 测试的特点，做类似 banner 的</a:t>
            </a:r>
            <a:r>
              <a:rPr b="1">
                <a:solidFill>
                  <a:schemeClr val="accent1"/>
                </a:solidFill>
              </a:rPr>
              <a:t>临时性（时间性）需求</a:t>
            </a:r>
            <a:endParaRPr b="1"/>
          </a:p>
          <a:p>
            <a:pPr/>
            <a:r>
              <a:t>A/B 测试的重点</a:t>
            </a:r>
            <a:r>
              <a:rPr b="1">
                <a:solidFill>
                  <a:schemeClr val="accent1"/>
                </a:solidFill>
              </a:rPr>
              <a:t>不是工具</a:t>
            </a:r>
            <a:r>
              <a:t>，而是</a:t>
            </a:r>
            <a:r>
              <a:rPr b="1">
                <a:solidFill>
                  <a:schemeClr val="accent1"/>
                </a:solidFill>
              </a:rPr>
              <a:t>合理提出假设和目标，并根据数据进行改进</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参考链接"/>
          <p:cNvSpPr txBox="1"/>
          <p:nvPr>
            <p:ph type="title"/>
          </p:nvPr>
        </p:nvSpPr>
        <p:spPr>
          <a:prstGeom prst="rect">
            <a:avLst/>
          </a:prstGeom>
        </p:spPr>
        <p:txBody>
          <a:bodyPr/>
          <a:lstStyle>
            <a:lvl1pPr defTabSz="2145738">
              <a:defRPr spc="-149" sz="7480"/>
            </a:lvl1pPr>
          </a:lstStyle>
          <a:p>
            <a:pPr/>
            <a:r>
              <a:t>参考链接</a:t>
            </a:r>
          </a:p>
        </p:txBody>
      </p:sp>
      <p:sp>
        <p:nvSpPr>
          <p:cNvPr id="237" name="https://en.wikipedia.org/wiki/A/B_testing…"/>
          <p:cNvSpPr txBox="1"/>
          <p:nvPr>
            <p:ph type="body" idx="1"/>
          </p:nvPr>
        </p:nvSpPr>
        <p:spPr>
          <a:xfrm>
            <a:off x="1206500" y="3392814"/>
            <a:ext cx="21971000" cy="8256012"/>
          </a:xfrm>
          <a:prstGeom prst="rect">
            <a:avLst/>
          </a:prstGeom>
        </p:spPr>
        <p:txBody>
          <a:bodyPr/>
          <a:lstStyle/>
          <a:p>
            <a:pPr marL="560831" indent="-560831" defTabSz="2243271">
              <a:spcBef>
                <a:spcPts val="4100"/>
              </a:spcBef>
              <a:defRPr sz="4416"/>
            </a:pPr>
            <a:r>
              <a:rPr u="sng">
                <a:hlinkClick r:id="rId2" invalidUrl="" action="" tgtFrame="" tooltip="" history="1" highlightClick="0" endSnd="0"/>
              </a:rPr>
              <a:t>https://en.wikipedia.org/wiki/A/B_testing</a:t>
            </a:r>
          </a:p>
          <a:p>
            <a:pPr marL="560831" indent="-560831" defTabSz="2243271">
              <a:spcBef>
                <a:spcPts val="4100"/>
              </a:spcBef>
              <a:defRPr sz="4416"/>
            </a:pPr>
            <a:r>
              <a:rPr u="sng">
                <a:hlinkClick r:id="rId3" invalidUrl="" action="" tgtFrame="" tooltip="" history="1" highlightClick="0" endSnd="0"/>
              </a:rPr>
              <a:t>https://vwo.com/ab-testing-3/</a:t>
            </a:r>
          </a:p>
          <a:p>
            <a:pPr marL="560831" indent="-560831" defTabSz="2243271">
              <a:spcBef>
                <a:spcPts val="4100"/>
              </a:spcBef>
              <a:defRPr sz="4416"/>
            </a:pPr>
            <a:r>
              <a:rPr u="sng">
                <a:hlinkClick r:id="rId4" invalidUrl="" action="" tgtFrame="" tooltip="" history="1" highlightClick="0" endSnd="0"/>
              </a:rPr>
              <a:t>https://wenku.baidu.com/view/d7f46172a8ea998fcc22bcd126fff705cc175c29.html?fixfr=zs%252Bg49dYPaMDe%252FQKjI%252BMtQ%253D%253D&amp;fr=income5-search</a:t>
            </a:r>
          </a:p>
          <a:p>
            <a:pPr marL="560831" indent="-560831" defTabSz="2243271">
              <a:spcBef>
                <a:spcPts val="4100"/>
              </a:spcBef>
              <a:defRPr sz="4416"/>
            </a:pPr>
            <a:r>
              <a:rPr u="sng">
                <a:hlinkClick r:id="rId5" invalidUrl="" action="" tgtFrame="" tooltip="" history="1" highlightClick="0" endSnd="0"/>
              </a:rPr>
              <a:t>https://wenku.baidu.com/view/14c50009aff8941ea76e58fafab069dc512247e5.html?fixfr=hGZ7lXgdvdCZRa8NyQRXxw%253D%253D&amp;fr=income7-search</a:t>
            </a:r>
          </a:p>
          <a:p>
            <a:pPr marL="560831" indent="-560831" defTabSz="2243271">
              <a:spcBef>
                <a:spcPts val="4100"/>
              </a:spcBef>
              <a:defRPr sz="4416"/>
            </a:pPr>
            <a:r>
              <a:rPr u="sng">
                <a:hlinkClick r:id="rId6" invalidUrl="" action="" tgtFrame="" tooltip="" history="1" highlightClick="0" endSnd="0"/>
              </a:rPr>
              <a:t>https://blog.csdn.net/zhuxiao5/article/details/106132477</a:t>
            </a:r>
          </a:p>
          <a:p>
            <a:pPr marL="560831" indent="-560831" defTabSz="2243271">
              <a:spcBef>
                <a:spcPts val="4100"/>
              </a:spcBef>
              <a:defRPr sz="4416"/>
            </a:pPr>
            <a:r>
              <a:t>https://vwo.com/tools/ab-test-duration-calculator/</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Contents"/>
          <p:cNvSpPr txBox="1"/>
          <p:nvPr>
            <p:ph type="title"/>
          </p:nvPr>
        </p:nvSpPr>
        <p:spPr>
          <a:prstGeom prst="rect">
            <a:avLst/>
          </a:prstGeom>
        </p:spPr>
        <p:txBody>
          <a:bodyPr/>
          <a:lstStyle/>
          <a:p>
            <a:pPr/>
            <a:r>
              <a:t>Contents</a:t>
            </a:r>
          </a:p>
        </p:txBody>
      </p:sp>
      <p:sp>
        <p:nvSpPr>
          <p:cNvPr id="156" name="什么是 A/B(A/B/n) 测试？…"/>
          <p:cNvSpPr txBox="1"/>
          <p:nvPr>
            <p:ph type="body" idx="1"/>
          </p:nvPr>
        </p:nvSpPr>
        <p:spPr>
          <a:prstGeom prst="rect">
            <a:avLst/>
          </a:prstGeom>
        </p:spPr>
        <p:txBody>
          <a:bodyPr/>
          <a:lstStyle/>
          <a:p>
            <a:pPr marL="426719" indent="-426719" defTabSz="1706837">
              <a:spcBef>
                <a:spcPts val="3100"/>
              </a:spcBef>
              <a:defRPr sz="3359"/>
            </a:pPr>
            <a:r>
              <a:t>什么是 A/B(A</a:t>
            </a:r>
            <a:r>
              <a:rPr>
                <a:solidFill>
                  <a:srgbClr val="4D5156"/>
                </a:solidFill>
              </a:rPr>
              <a:t>/</a:t>
            </a:r>
            <a:r>
              <a:t>B</a:t>
            </a:r>
            <a:r>
              <a:rPr>
                <a:solidFill>
                  <a:srgbClr val="4D5156"/>
                </a:solidFill>
              </a:rPr>
              <a:t>/</a:t>
            </a:r>
            <a:r>
              <a:t>n) 测试？</a:t>
            </a:r>
          </a:p>
          <a:p>
            <a:pPr marL="426719" indent="-426719" defTabSz="1706837">
              <a:spcBef>
                <a:spcPts val="3100"/>
              </a:spcBef>
              <a:defRPr sz="3359"/>
            </a:pPr>
            <a:r>
              <a:t>为什么需要 A/B 测试？</a:t>
            </a:r>
          </a:p>
          <a:p>
            <a:pPr marL="426719" indent="-426719" defTabSz="1706837">
              <a:spcBef>
                <a:spcPts val="3100"/>
              </a:spcBef>
              <a:defRPr sz="3359"/>
            </a:pPr>
            <a:r>
              <a:t>A/B 测试可以测什么？</a:t>
            </a:r>
          </a:p>
          <a:p>
            <a:pPr marL="426719" indent="-426719" defTabSz="1706837">
              <a:spcBef>
                <a:spcPts val="3100"/>
              </a:spcBef>
              <a:defRPr sz="3359"/>
            </a:pPr>
            <a:r>
              <a:t>A/B 测试有哪些不同类型？</a:t>
            </a:r>
          </a:p>
          <a:p>
            <a:pPr marL="426719" indent="-426719" defTabSz="1706837">
              <a:spcBef>
                <a:spcPts val="3100"/>
              </a:spcBef>
              <a:defRPr sz="3359"/>
            </a:pPr>
            <a:r>
              <a:t>如何实施一个 A/B 测试？</a:t>
            </a:r>
          </a:p>
          <a:p>
            <a:pPr marL="426719" indent="-426719" defTabSz="1706837">
              <a:spcBef>
                <a:spcPts val="3100"/>
              </a:spcBef>
              <a:defRPr sz="3359"/>
            </a:pPr>
            <a:r>
              <a:t>工具对比</a:t>
            </a:r>
          </a:p>
          <a:p>
            <a:pPr marL="426719" indent="-426719" defTabSz="1706837">
              <a:spcBef>
                <a:spcPts val="3100"/>
              </a:spcBef>
              <a:defRPr sz="3359"/>
            </a:pPr>
            <a:r>
              <a:t>Demo</a:t>
            </a:r>
          </a:p>
          <a:p>
            <a:pPr marL="426719" indent="-426719" defTabSz="1706837">
              <a:spcBef>
                <a:spcPts val="3100"/>
              </a:spcBef>
              <a:defRPr sz="3359"/>
            </a:pPr>
            <a:r>
              <a:t>总结</a:t>
            </a:r>
          </a:p>
          <a:p>
            <a:pPr marL="426719" indent="-426719" defTabSz="1706837">
              <a:spcBef>
                <a:spcPts val="3100"/>
              </a:spcBef>
              <a:defRPr sz="3359"/>
            </a:pPr>
            <a:r>
              <a:t>参考链接</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8" name="ab-testing-optimizely-2.png" descr="ab-testing-optimizely-2.png"/>
          <p:cNvPicPr>
            <a:picLocks noChangeAspect="1"/>
          </p:cNvPicPr>
          <p:nvPr>
            <p:ph type="pic" idx="21"/>
          </p:nvPr>
        </p:nvPicPr>
        <p:blipFill>
          <a:blip r:embed="rId3">
            <a:extLst/>
          </a:blip>
          <a:srcRect l="0" t="0" r="0" b="0"/>
          <a:stretch>
            <a:fillRect/>
          </a:stretch>
        </p:blipFill>
        <p:spPr>
          <a:xfrm>
            <a:off x="12192000" y="3586676"/>
            <a:ext cx="10922001" cy="6555348"/>
          </a:xfrm>
          <a:prstGeom prst="rect">
            <a:avLst/>
          </a:prstGeom>
        </p:spPr>
      </p:pic>
      <p:sp>
        <p:nvSpPr>
          <p:cNvPr id="159" name="什么是 A/B(A/B/n) 测试？"/>
          <p:cNvSpPr txBox="1"/>
          <p:nvPr>
            <p:ph type="title"/>
          </p:nvPr>
        </p:nvSpPr>
        <p:spPr>
          <a:xfrm>
            <a:off x="1020790" y="1207450"/>
            <a:ext cx="10837300" cy="2469396"/>
          </a:xfrm>
          <a:prstGeom prst="rect">
            <a:avLst/>
          </a:prstGeom>
        </p:spPr>
        <p:txBody>
          <a:bodyPr anchor="t"/>
          <a:lstStyle/>
          <a:p>
            <a:pPr defTabSz="2145738">
              <a:defRPr spc="-149" sz="7480"/>
            </a:pPr>
            <a:r>
              <a:t>什么是 A/B(A</a:t>
            </a:r>
            <a:r>
              <a:rPr>
                <a:solidFill>
                  <a:srgbClr val="4D5156"/>
                </a:solidFill>
              </a:rPr>
              <a:t>/</a:t>
            </a:r>
            <a:r>
              <a:t>B</a:t>
            </a:r>
            <a:r>
              <a:rPr>
                <a:solidFill>
                  <a:srgbClr val="4D5156"/>
                </a:solidFill>
              </a:rPr>
              <a:t>/</a:t>
            </a:r>
            <a:r>
              <a:t>n) 测试？</a:t>
            </a:r>
          </a:p>
        </p:txBody>
      </p:sp>
      <p:sp>
        <p:nvSpPr>
          <p:cNvPr id="160" name="A/B 测试 (也称为 拆分测试) 是一种用户体验研究方法。…"/>
          <p:cNvSpPr txBox="1"/>
          <p:nvPr>
            <p:ph type="body" sz="half" idx="1"/>
          </p:nvPr>
        </p:nvSpPr>
        <p:spPr>
          <a:xfrm>
            <a:off x="1020790" y="4165288"/>
            <a:ext cx="10406765" cy="8247868"/>
          </a:xfrm>
          <a:prstGeom prst="rect">
            <a:avLst/>
          </a:prstGeom>
        </p:spPr>
        <p:txBody>
          <a:bodyPr/>
          <a:lstStyle/>
          <a:p>
            <a:pPr/>
            <a:r>
              <a:rPr u="sng">
                <a:solidFill>
                  <a:srgbClr val="2E5CFC"/>
                </a:solidFill>
                <a:hlinkClick r:id="rId4" invalidUrl="" action="" tgtFrame="" tooltip="" history="1" highlightClick="0" endSnd="0"/>
              </a:rPr>
              <a:t>A/B 测试</a:t>
            </a:r>
            <a:r>
              <a:t> (也称为 </a:t>
            </a:r>
            <a:r>
              <a:rPr>
                <a:solidFill>
                  <a:schemeClr val="accent1"/>
                </a:solidFill>
              </a:rPr>
              <a:t>拆分测试</a:t>
            </a:r>
            <a:r>
              <a:t>) 是一种用户体验研究方法。</a:t>
            </a:r>
          </a:p>
          <a:p>
            <a:pPr/>
          </a:p>
          <a:p>
            <a:pPr/>
            <a:r>
              <a:t>A/B 测试由一个</a:t>
            </a:r>
            <a:r>
              <a:rPr>
                <a:solidFill>
                  <a:srgbClr val="0645AD"/>
                </a:solidFill>
                <a:hlinkClick r:id="rId5" invalidUrl="" action="" tgtFrame="" tooltip="" history="1" highlightClick="0" endSnd="0"/>
              </a:rPr>
              <a:t>随机实验</a:t>
            </a:r>
            <a:r>
              <a:t>组成，其中</a:t>
            </a:r>
            <a:r>
              <a:rPr>
                <a:solidFill>
                  <a:schemeClr val="accent1"/>
                </a:solidFill>
              </a:rPr>
              <a:t>一个变量的两个变体 </a:t>
            </a:r>
            <a:r>
              <a:t>A 和 B, </a:t>
            </a:r>
            <a:r>
              <a:rPr>
                <a:solidFill>
                  <a:schemeClr val="accent1"/>
                </a:solidFill>
              </a:rPr>
              <a:t>同时</a:t>
            </a:r>
            <a:r>
              <a:t>显示给不同网站访问者群体，以确定哪个版本的</a:t>
            </a:r>
            <a:r>
              <a:rPr>
                <a:solidFill>
                  <a:schemeClr val="accent1"/>
                </a:solidFill>
              </a:rPr>
              <a:t>影响最大</a:t>
            </a:r>
            <a:r>
              <a:t>并</a:t>
            </a:r>
            <a:r>
              <a:rPr>
                <a:solidFill>
                  <a:schemeClr val="accent1"/>
                </a:solidFill>
              </a:rPr>
              <a:t>推动业务指标</a:t>
            </a:r>
            <a:r>
              <a: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为什么需要 A/B 测试？"/>
          <p:cNvSpPr txBox="1"/>
          <p:nvPr>
            <p:ph type="title"/>
          </p:nvPr>
        </p:nvSpPr>
        <p:spPr>
          <a:prstGeom prst="rect">
            <a:avLst/>
          </a:prstGeom>
        </p:spPr>
        <p:txBody>
          <a:bodyPr/>
          <a:lstStyle>
            <a:lvl1pPr defTabSz="2145738">
              <a:defRPr spc="-149" sz="7480"/>
            </a:lvl1pPr>
          </a:lstStyle>
          <a:p>
            <a:pPr/>
            <a:r>
              <a:t>为什么需要 A/B 测试？</a:t>
            </a:r>
          </a:p>
        </p:txBody>
      </p:sp>
      <p:sp>
        <p:nvSpPr>
          <p:cNvPr id="165" name="解决用户痛点…"/>
          <p:cNvSpPr txBox="1"/>
          <p:nvPr>
            <p:ph type="body" idx="1"/>
          </p:nvPr>
        </p:nvSpPr>
        <p:spPr>
          <a:prstGeom prst="rect">
            <a:avLst/>
          </a:prstGeom>
        </p:spPr>
        <p:txBody>
          <a:bodyPr/>
          <a:lstStyle/>
          <a:p>
            <a:pPr/>
            <a:r>
              <a:t>解决用户痛点</a:t>
            </a:r>
          </a:p>
          <a:p>
            <a:pPr/>
            <a:r>
              <a:t>从现有流量获取更高的 ROI(投资回报率)</a:t>
            </a:r>
          </a:p>
          <a:p>
            <a:pPr/>
            <a:r>
              <a:t>减少跳出率</a:t>
            </a:r>
          </a:p>
          <a:p>
            <a:pPr/>
            <a:r>
              <a:t>做低风险的修改</a:t>
            </a:r>
          </a:p>
          <a:p>
            <a:pPr/>
            <a:r>
              <a:t>实现统计上的显着改进</a:t>
            </a:r>
          </a:p>
          <a:p>
            <a:pPr/>
            <a:r>
              <a:t>重新设计网站以增加未来的业务收益</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9" name="what-can-ab-test.png" descr="what-can-ab-test.png"/>
          <p:cNvPicPr>
            <a:picLocks noChangeAspect="1"/>
          </p:cNvPicPr>
          <p:nvPr>
            <p:ph type="pic" idx="21"/>
          </p:nvPr>
        </p:nvPicPr>
        <p:blipFill>
          <a:blip r:embed="rId3">
            <a:extLst/>
          </a:blip>
          <a:srcRect l="10738" t="0" r="10738" b="0"/>
          <a:stretch>
            <a:fillRect/>
          </a:stretch>
        </p:blipFill>
        <p:spPr>
          <a:xfrm>
            <a:off x="12191999" y="2252803"/>
            <a:ext cx="10922001" cy="9223094"/>
          </a:xfrm>
          <a:prstGeom prst="rect">
            <a:avLst/>
          </a:prstGeom>
        </p:spPr>
      </p:pic>
      <p:sp>
        <p:nvSpPr>
          <p:cNvPr id="170" name="A/B 测试可以测什么？"/>
          <p:cNvSpPr txBox="1"/>
          <p:nvPr>
            <p:ph type="title"/>
          </p:nvPr>
        </p:nvSpPr>
        <p:spPr>
          <a:prstGeom prst="rect">
            <a:avLst/>
          </a:prstGeom>
        </p:spPr>
        <p:txBody>
          <a:bodyPr/>
          <a:lstStyle/>
          <a:p>
            <a:pPr/>
            <a:r>
              <a:t>A/B 测试可以测什么？</a:t>
            </a:r>
          </a:p>
        </p:txBody>
      </p:sp>
      <p:sp>
        <p:nvSpPr>
          <p:cNvPr id="171" name="关键站点元素"/>
          <p:cNvSpPr txBox="1"/>
          <p:nvPr>
            <p:ph type="body" sz="quarter" idx="1"/>
          </p:nvPr>
        </p:nvSpPr>
        <p:spPr>
          <a:prstGeom prst="rect">
            <a:avLst/>
          </a:prstGeom>
        </p:spPr>
        <p:txBody>
          <a:bodyPr/>
          <a:lstStyle/>
          <a:p>
            <a:pPr/>
            <a:r>
              <a:t>关键站点元素</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A/B 测试有哪些不同类型？"/>
          <p:cNvSpPr txBox="1"/>
          <p:nvPr>
            <p:ph type="title"/>
          </p:nvPr>
        </p:nvSpPr>
        <p:spPr>
          <a:prstGeom prst="rect">
            <a:avLst/>
          </a:prstGeom>
        </p:spPr>
        <p:txBody>
          <a:bodyPr/>
          <a:lstStyle>
            <a:lvl1pPr defTabSz="2145738">
              <a:defRPr spc="-149" sz="7480"/>
            </a:lvl1pPr>
          </a:lstStyle>
          <a:p>
            <a:pPr/>
            <a:r>
              <a:t>A/B 测试有哪些不同类型？</a:t>
            </a:r>
          </a:p>
        </p:txBody>
      </p:sp>
      <p:sp>
        <p:nvSpPr>
          <p:cNvPr id="176" name="A/B 测试（拆分测试)…"/>
          <p:cNvSpPr txBox="1"/>
          <p:nvPr>
            <p:ph type="body" idx="1"/>
          </p:nvPr>
        </p:nvSpPr>
        <p:spPr>
          <a:prstGeom prst="rect">
            <a:avLst/>
          </a:prstGeom>
        </p:spPr>
        <p:txBody>
          <a:bodyPr/>
          <a:lstStyle/>
          <a:p>
            <a:pPr/>
            <a:r>
              <a:t>A/B 测试（拆分测试)</a:t>
            </a:r>
          </a:p>
          <a:p>
            <a:pPr/>
            <a:r>
              <a:t>多变量测试</a:t>
            </a:r>
          </a:p>
          <a:p>
            <a:pPr/>
            <a:r>
              <a:t>拆分 URL 测试</a:t>
            </a:r>
          </a:p>
          <a:p>
            <a:pPr/>
            <a:r>
              <a:t>多页面测试（</a:t>
            </a:r>
            <a:r>
              <a:rPr>
                <a:solidFill>
                  <a:schemeClr val="accent1"/>
                </a:solidFill>
              </a:rPr>
              <a:t>Google Optimize 暂未提供</a:t>
            </a:r>
            <a:r>
              <a:t>）</a:t>
            </a:r>
          </a:p>
          <a:p>
            <a:pPr/>
            <a:r>
              <a:t>Banner(临时) 测试</a:t>
            </a:r>
          </a:p>
          <a:p>
            <a:pPr/>
            <a:r>
              <a:t>个性化测试</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A/B 测试（拆分测试)"/>
          <p:cNvSpPr txBox="1"/>
          <p:nvPr>
            <p:ph type="title"/>
          </p:nvPr>
        </p:nvSpPr>
        <p:spPr>
          <a:xfrm>
            <a:off x="1206500" y="952500"/>
            <a:ext cx="13233128" cy="1435100"/>
          </a:xfrm>
          <a:prstGeom prst="rect">
            <a:avLst/>
          </a:prstGeom>
        </p:spPr>
        <p:txBody>
          <a:bodyPr/>
          <a:lstStyle>
            <a:lvl1pPr defTabSz="2145738">
              <a:defRPr spc="-149" sz="7480"/>
            </a:lvl1pPr>
          </a:lstStyle>
          <a:p>
            <a:pPr/>
            <a:r>
              <a:t>A/B 测试（拆分测试)</a:t>
            </a:r>
          </a:p>
        </p:txBody>
      </p:sp>
      <p:pic>
        <p:nvPicPr>
          <p:cNvPr id="181" name="图像" descr="图像"/>
          <p:cNvPicPr>
            <a:picLocks noChangeAspect="1"/>
          </p:cNvPicPr>
          <p:nvPr/>
        </p:nvPicPr>
        <p:blipFill>
          <a:blip r:embed="rId3">
            <a:extLst/>
          </a:blip>
          <a:stretch>
            <a:fillRect/>
          </a:stretch>
        </p:blipFill>
        <p:spPr>
          <a:xfrm>
            <a:off x="7449235" y="4066826"/>
            <a:ext cx="9485530" cy="605728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多变量测试"/>
          <p:cNvSpPr txBox="1"/>
          <p:nvPr>
            <p:ph type="title"/>
          </p:nvPr>
        </p:nvSpPr>
        <p:spPr>
          <a:prstGeom prst="rect">
            <a:avLst/>
          </a:prstGeom>
        </p:spPr>
        <p:txBody>
          <a:bodyPr/>
          <a:lstStyle>
            <a:lvl1pPr defTabSz="2145738">
              <a:defRPr spc="-149" sz="7480"/>
            </a:lvl1pPr>
          </a:lstStyle>
          <a:p>
            <a:pPr/>
            <a:r>
              <a:t>多变量测试</a:t>
            </a:r>
          </a:p>
        </p:txBody>
      </p:sp>
      <p:pic>
        <p:nvPicPr>
          <p:cNvPr id="186" name="图像" descr="图像"/>
          <p:cNvPicPr>
            <a:picLocks noChangeAspect="1"/>
          </p:cNvPicPr>
          <p:nvPr/>
        </p:nvPicPr>
        <p:blipFill>
          <a:blip r:embed="rId3">
            <a:extLst/>
          </a:blip>
          <a:stretch>
            <a:fillRect/>
          </a:stretch>
        </p:blipFill>
        <p:spPr>
          <a:xfrm>
            <a:off x="4485852" y="3060043"/>
            <a:ext cx="15412296" cy="935394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0" name="split.png" descr="split.png"/>
          <p:cNvPicPr>
            <a:picLocks noChangeAspect="1"/>
          </p:cNvPicPr>
          <p:nvPr>
            <p:ph type="pic" idx="22"/>
          </p:nvPr>
        </p:nvPicPr>
        <p:blipFill>
          <a:blip r:embed="rId3">
            <a:extLst/>
          </a:blip>
          <a:srcRect l="0" t="5244" r="0" b="5244"/>
          <a:stretch>
            <a:fillRect/>
          </a:stretch>
        </p:blipFill>
        <p:spPr>
          <a:xfrm>
            <a:off x="1457049" y="2780099"/>
            <a:ext cx="21469912" cy="9464672"/>
          </a:xfrm>
          <a:prstGeom prst="rect">
            <a:avLst/>
          </a:prstGeom>
        </p:spPr>
      </p:pic>
      <p:sp>
        <p:nvSpPr>
          <p:cNvPr id="191" name="拆分 URL 测试"/>
          <p:cNvSpPr txBox="1"/>
          <p:nvPr>
            <p:ph type="title"/>
          </p:nvPr>
        </p:nvSpPr>
        <p:spPr>
          <a:prstGeom prst="rect">
            <a:avLst/>
          </a:prstGeom>
        </p:spPr>
        <p:txBody>
          <a:bodyPr/>
          <a:lstStyle>
            <a:lvl1pPr defTabSz="2145738">
              <a:defRPr spc="-149" sz="7480"/>
            </a:lvl1pPr>
          </a:lstStyle>
          <a:p>
            <a:pPr/>
            <a:r>
              <a:t>拆分 URL 测试</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0_BasicColor">
  <a:themeElements>
    <a:clrScheme name="30_BasicColor">
      <a:dk1>
        <a:srgbClr val="5E5E5E"/>
      </a:dk1>
      <a:lt1>
        <a:srgbClr val="003462"/>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0_BasicColor">
  <a:themeElements>
    <a:clrScheme name="30_Bas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